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8"/>
  </p:notesMasterIdLst>
  <p:sldIdLst>
    <p:sldId id="258" r:id="rId4"/>
    <p:sldId id="259" r:id="rId5"/>
    <p:sldId id="260" r:id="rId6"/>
    <p:sldId id="322" r:id="rId7"/>
    <p:sldId id="320" r:id="rId8"/>
    <p:sldId id="267" r:id="rId9"/>
    <p:sldId id="263" r:id="rId10"/>
    <p:sldId id="319" r:id="rId11"/>
    <p:sldId id="257" r:id="rId12"/>
    <p:sldId id="262" r:id="rId13"/>
    <p:sldId id="325" r:id="rId14"/>
    <p:sldId id="324" r:id="rId15"/>
    <p:sldId id="331" r:id="rId16"/>
    <p:sldId id="334" r:id="rId17"/>
    <p:sldId id="265" r:id="rId18"/>
    <p:sldId id="337" r:id="rId19"/>
    <p:sldId id="340" r:id="rId20"/>
    <p:sldId id="335" r:id="rId21"/>
    <p:sldId id="345" r:id="rId22"/>
    <p:sldId id="326" r:id="rId23"/>
    <p:sldId id="343" r:id="rId24"/>
    <p:sldId id="342" r:id="rId25"/>
    <p:sldId id="333" r:id="rId26"/>
    <p:sldId id="34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49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350"/>
    <p:restoredTop sz="95666"/>
  </p:normalViewPr>
  <p:slideViewPr>
    <p:cSldViewPr snapToGrid="0" snapToObjects="1">
      <p:cViewPr>
        <p:scale>
          <a:sx n="38" d="100"/>
          <a:sy n="38" d="100"/>
        </p:scale>
        <p:origin x="528" y="1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C2DC1F-AA31-417C-BE58-6229D8B0E9FB}"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9B75E740-F4A8-471D-AE35-FD7A31D0E641}">
      <dgm:prSet custT="1"/>
      <dgm:spPr/>
      <dgm:t>
        <a:bodyPr/>
        <a:lstStyle/>
        <a:p>
          <a:pPr algn="just"/>
          <a:r>
            <a:rPr lang="en-GB" sz="2000" b="1" dirty="0"/>
            <a:t>World War Two: </a:t>
          </a:r>
          <a:r>
            <a:rPr lang="en-GB" sz="2000" dirty="0"/>
            <a:t>a global war that lasted from 1939 until 1945</a:t>
          </a:r>
          <a:endParaRPr lang="en-US" sz="2000" dirty="0"/>
        </a:p>
      </dgm:t>
    </dgm:pt>
    <dgm:pt modelId="{A61FCE55-0BEE-4BF6-8EA4-E4B4A16E2BF9}" type="parTrans" cxnId="{F500C683-E887-49B2-AE7D-909D44572F3C}">
      <dgm:prSet/>
      <dgm:spPr/>
      <dgm:t>
        <a:bodyPr/>
        <a:lstStyle/>
        <a:p>
          <a:endParaRPr lang="en-US"/>
        </a:p>
      </dgm:t>
    </dgm:pt>
    <dgm:pt modelId="{3A4A1BD4-AB53-42E4-8368-E65F6638E638}" type="sibTrans" cxnId="{F500C683-E887-49B2-AE7D-909D44572F3C}">
      <dgm:prSet/>
      <dgm:spPr/>
      <dgm:t>
        <a:bodyPr/>
        <a:lstStyle/>
        <a:p>
          <a:endParaRPr lang="en-US"/>
        </a:p>
      </dgm:t>
    </dgm:pt>
    <dgm:pt modelId="{D34CA422-044E-4766-B68A-CB2ED9E9DE6E}">
      <dgm:prSet custT="1"/>
      <dgm:spPr/>
      <dgm:t>
        <a:bodyPr/>
        <a:lstStyle/>
        <a:p>
          <a:pPr algn="just"/>
          <a:r>
            <a:rPr lang="en-GB" sz="2000" b="1" dirty="0"/>
            <a:t>United Nations: </a:t>
          </a:r>
          <a:r>
            <a:rPr lang="en-GB" sz="2000" dirty="0"/>
            <a:t>an international organisation established after WW2 to replace the League of Nations and prevent another world war</a:t>
          </a:r>
          <a:endParaRPr lang="en-US" sz="2000" dirty="0"/>
        </a:p>
      </dgm:t>
    </dgm:pt>
    <dgm:pt modelId="{892DED2E-CB84-48D0-A400-F3BEF63D86D3}" type="parTrans" cxnId="{4ED964B0-5CC1-45EE-8873-A0E0B2B8D8C8}">
      <dgm:prSet/>
      <dgm:spPr/>
      <dgm:t>
        <a:bodyPr/>
        <a:lstStyle/>
        <a:p>
          <a:endParaRPr lang="en-US"/>
        </a:p>
      </dgm:t>
    </dgm:pt>
    <dgm:pt modelId="{60A0882E-5EB4-40FA-AD32-5562A18F1BDB}" type="sibTrans" cxnId="{4ED964B0-5CC1-45EE-8873-A0E0B2B8D8C8}">
      <dgm:prSet/>
      <dgm:spPr/>
      <dgm:t>
        <a:bodyPr/>
        <a:lstStyle/>
        <a:p>
          <a:endParaRPr lang="en-US"/>
        </a:p>
      </dgm:t>
    </dgm:pt>
    <dgm:pt modelId="{20007633-F214-43EB-B9AF-0E4E9C3C12DF}">
      <dgm:prSet custT="1"/>
      <dgm:spPr/>
      <dgm:t>
        <a:bodyPr/>
        <a:lstStyle/>
        <a:p>
          <a:pPr algn="just"/>
          <a:r>
            <a:rPr lang="en-GB" sz="2000" b="1" dirty="0"/>
            <a:t>Oil: </a:t>
          </a:r>
          <a:r>
            <a:rPr lang="en-GB" sz="2000" dirty="0"/>
            <a:t>a liquid derived from petroleum, especially for use as fuel. It is a fossil fuel and non-renewable</a:t>
          </a:r>
          <a:endParaRPr lang="en-US" sz="2000" dirty="0"/>
        </a:p>
      </dgm:t>
    </dgm:pt>
    <dgm:pt modelId="{E41B6CBE-010C-4785-AD07-B44271383BE0}" type="parTrans" cxnId="{BCC4FBB6-863B-4834-9CAE-B21290B2A040}">
      <dgm:prSet/>
      <dgm:spPr/>
      <dgm:t>
        <a:bodyPr/>
        <a:lstStyle/>
        <a:p>
          <a:endParaRPr lang="en-US"/>
        </a:p>
      </dgm:t>
    </dgm:pt>
    <dgm:pt modelId="{1132F8A0-427D-4B57-BB74-805C99765162}" type="sibTrans" cxnId="{BCC4FBB6-863B-4834-9CAE-B21290B2A040}">
      <dgm:prSet/>
      <dgm:spPr/>
      <dgm:t>
        <a:bodyPr/>
        <a:lstStyle/>
        <a:p>
          <a:endParaRPr lang="en-US"/>
        </a:p>
      </dgm:t>
    </dgm:pt>
    <dgm:pt modelId="{AE20239F-C8C9-47DE-80A9-7E534B4B9723}">
      <dgm:prSet custT="1"/>
      <dgm:spPr/>
      <dgm:t>
        <a:bodyPr/>
        <a:lstStyle/>
        <a:p>
          <a:pPr algn="just"/>
          <a:r>
            <a:rPr lang="en-GB" sz="2000" b="1" dirty="0"/>
            <a:t>Irgun: </a:t>
          </a:r>
          <a:r>
            <a:rPr lang="en-GB" sz="2000" dirty="0"/>
            <a:t>a militant Zionist group in Mandate Palestine between 1931 and 1948</a:t>
          </a:r>
          <a:endParaRPr lang="en-US" sz="2000" dirty="0"/>
        </a:p>
      </dgm:t>
    </dgm:pt>
    <dgm:pt modelId="{BDE86204-1713-4DCA-8C36-E8545FD14049}" type="parTrans" cxnId="{E1FDEA78-6201-4FBC-875D-181655D130D8}">
      <dgm:prSet/>
      <dgm:spPr/>
      <dgm:t>
        <a:bodyPr/>
        <a:lstStyle/>
        <a:p>
          <a:endParaRPr lang="en-US"/>
        </a:p>
      </dgm:t>
    </dgm:pt>
    <dgm:pt modelId="{86D96299-17EC-4FEF-B2EE-2F2B83C77445}" type="sibTrans" cxnId="{E1FDEA78-6201-4FBC-875D-181655D130D8}">
      <dgm:prSet/>
      <dgm:spPr/>
      <dgm:t>
        <a:bodyPr/>
        <a:lstStyle/>
        <a:p>
          <a:endParaRPr lang="en-US"/>
        </a:p>
      </dgm:t>
    </dgm:pt>
    <dgm:pt modelId="{49FC1510-9955-9A47-8E34-773D6D1DA603}" type="pres">
      <dgm:prSet presAssocID="{5CC2DC1F-AA31-417C-BE58-6229D8B0E9FB}" presName="linear" presStyleCnt="0">
        <dgm:presLayoutVars>
          <dgm:dir/>
          <dgm:animLvl val="lvl"/>
          <dgm:resizeHandles val="exact"/>
        </dgm:presLayoutVars>
      </dgm:prSet>
      <dgm:spPr/>
    </dgm:pt>
    <dgm:pt modelId="{77264670-8314-194B-AEFA-18D551300681}" type="pres">
      <dgm:prSet presAssocID="{9B75E740-F4A8-471D-AE35-FD7A31D0E641}" presName="parentLin" presStyleCnt="0"/>
      <dgm:spPr/>
    </dgm:pt>
    <dgm:pt modelId="{037C2FDB-0802-4347-98C0-C3DAA75545EE}" type="pres">
      <dgm:prSet presAssocID="{9B75E740-F4A8-471D-AE35-FD7A31D0E641}" presName="parentLeftMargin" presStyleLbl="node1" presStyleIdx="0" presStyleCnt="4"/>
      <dgm:spPr/>
    </dgm:pt>
    <dgm:pt modelId="{952A4322-AEE3-4F49-AC87-3773C7612628}" type="pres">
      <dgm:prSet presAssocID="{9B75E740-F4A8-471D-AE35-FD7A31D0E641}" presName="parentText" presStyleLbl="node1" presStyleIdx="0" presStyleCnt="4" custScaleX="132095">
        <dgm:presLayoutVars>
          <dgm:chMax val="0"/>
          <dgm:bulletEnabled val="1"/>
        </dgm:presLayoutVars>
      </dgm:prSet>
      <dgm:spPr/>
    </dgm:pt>
    <dgm:pt modelId="{C51649CB-95DB-BC4A-BCC3-F52DA4202D2C}" type="pres">
      <dgm:prSet presAssocID="{9B75E740-F4A8-471D-AE35-FD7A31D0E641}" presName="negativeSpace" presStyleCnt="0"/>
      <dgm:spPr/>
    </dgm:pt>
    <dgm:pt modelId="{CD758622-471E-A641-A2F8-7E7702050FA0}" type="pres">
      <dgm:prSet presAssocID="{9B75E740-F4A8-471D-AE35-FD7A31D0E641}" presName="childText" presStyleLbl="conFgAcc1" presStyleIdx="0" presStyleCnt="4">
        <dgm:presLayoutVars>
          <dgm:bulletEnabled val="1"/>
        </dgm:presLayoutVars>
      </dgm:prSet>
      <dgm:spPr/>
    </dgm:pt>
    <dgm:pt modelId="{70FD39EC-6E44-EC46-966F-2063A9B3C047}" type="pres">
      <dgm:prSet presAssocID="{3A4A1BD4-AB53-42E4-8368-E65F6638E638}" presName="spaceBetweenRectangles" presStyleCnt="0"/>
      <dgm:spPr/>
    </dgm:pt>
    <dgm:pt modelId="{6B616C52-E745-F54D-966D-6BAC0E33A7E9}" type="pres">
      <dgm:prSet presAssocID="{D34CA422-044E-4766-B68A-CB2ED9E9DE6E}" presName="parentLin" presStyleCnt="0"/>
      <dgm:spPr/>
    </dgm:pt>
    <dgm:pt modelId="{859B16F6-F8F8-CC43-94F8-0B45FDDB1E2D}" type="pres">
      <dgm:prSet presAssocID="{D34CA422-044E-4766-B68A-CB2ED9E9DE6E}" presName="parentLeftMargin" presStyleLbl="node1" presStyleIdx="0" presStyleCnt="4"/>
      <dgm:spPr/>
    </dgm:pt>
    <dgm:pt modelId="{D73B5C4F-22B6-7A43-AB7D-7ABD2AD8201B}" type="pres">
      <dgm:prSet presAssocID="{D34CA422-044E-4766-B68A-CB2ED9E9DE6E}" presName="parentText" presStyleLbl="node1" presStyleIdx="1" presStyleCnt="4" custScaleX="131745">
        <dgm:presLayoutVars>
          <dgm:chMax val="0"/>
          <dgm:bulletEnabled val="1"/>
        </dgm:presLayoutVars>
      </dgm:prSet>
      <dgm:spPr/>
    </dgm:pt>
    <dgm:pt modelId="{DFCD63A8-E86C-B64C-A2CF-11CA53662EF5}" type="pres">
      <dgm:prSet presAssocID="{D34CA422-044E-4766-B68A-CB2ED9E9DE6E}" presName="negativeSpace" presStyleCnt="0"/>
      <dgm:spPr/>
    </dgm:pt>
    <dgm:pt modelId="{58558F33-7A32-E248-859A-D3398A022CAC}" type="pres">
      <dgm:prSet presAssocID="{D34CA422-044E-4766-B68A-CB2ED9E9DE6E}" presName="childText" presStyleLbl="conFgAcc1" presStyleIdx="1" presStyleCnt="4">
        <dgm:presLayoutVars>
          <dgm:bulletEnabled val="1"/>
        </dgm:presLayoutVars>
      </dgm:prSet>
      <dgm:spPr/>
    </dgm:pt>
    <dgm:pt modelId="{6FEAEDCB-CAFF-D74E-BE26-60B9E4317EF2}" type="pres">
      <dgm:prSet presAssocID="{60A0882E-5EB4-40FA-AD32-5562A18F1BDB}" presName="spaceBetweenRectangles" presStyleCnt="0"/>
      <dgm:spPr/>
    </dgm:pt>
    <dgm:pt modelId="{F6027EB9-EF47-1542-9711-EE46C870EC9D}" type="pres">
      <dgm:prSet presAssocID="{20007633-F214-43EB-B9AF-0E4E9C3C12DF}" presName="parentLin" presStyleCnt="0"/>
      <dgm:spPr/>
    </dgm:pt>
    <dgm:pt modelId="{868174F7-382A-0741-BB6E-A0ACBB962617}" type="pres">
      <dgm:prSet presAssocID="{20007633-F214-43EB-B9AF-0E4E9C3C12DF}" presName="parentLeftMargin" presStyleLbl="node1" presStyleIdx="1" presStyleCnt="4"/>
      <dgm:spPr/>
    </dgm:pt>
    <dgm:pt modelId="{281D447D-AADD-304D-8795-19949E674EF0}" type="pres">
      <dgm:prSet presAssocID="{20007633-F214-43EB-B9AF-0E4E9C3C12DF}" presName="parentText" presStyleLbl="node1" presStyleIdx="2" presStyleCnt="4" custScaleX="131713">
        <dgm:presLayoutVars>
          <dgm:chMax val="0"/>
          <dgm:bulletEnabled val="1"/>
        </dgm:presLayoutVars>
      </dgm:prSet>
      <dgm:spPr/>
    </dgm:pt>
    <dgm:pt modelId="{842D4B10-070D-E34B-A590-AB0CD7AD13DA}" type="pres">
      <dgm:prSet presAssocID="{20007633-F214-43EB-B9AF-0E4E9C3C12DF}" presName="negativeSpace" presStyleCnt="0"/>
      <dgm:spPr/>
    </dgm:pt>
    <dgm:pt modelId="{E1F47EB3-A4EA-D540-A84C-3290F1758CC3}" type="pres">
      <dgm:prSet presAssocID="{20007633-F214-43EB-B9AF-0E4E9C3C12DF}" presName="childText" presStyleLbl="conFgAcc1" presStyleIdx="2" presStyleCnt="4">
        <dgm:presLayoutVars>
          <dgm:bulletEnabled val="1"/>
        </dgm:presLayoutVars>
      </dgm:prSet>
      <dgm:spPr/>
    </dgm:pt>
    <dgm:pt modelId="{730B2A84-CAAA-4945-AB94-1AFAB93DAD85}" type="pres">
      <dgm:prSet presAssocID="{1132F8A0-427D-4B57-BB74-805C99765162}" presName="spaceBetweenRectangles" presStyleCnt="0"/>
      <dgm:spPr/>
    </dgm:pt>
    <dgm:pt modelId="{F46DD339-DCB7-6649-914C-3AC4638D4381}" type="pres">
      <dgm:prSet presAssocID="{AE20239F-C8C9-47DE-80A9-7E534B4B9723}" presName="parentLin" presStyleCnt="0"/>
      <dgm:spPr/>
    </dgm:pt>
    <dgm:pt modelId="{596EBA9A-9848-4D47-8399-84A02D08E582}" type="pres">
      <dgm:prSet presAssocID="{AE20239F-C8C9-47DE-80A9-7E534B4B9723}" presName="parentLeftMargin" presStyleLbl="node1" presStyleIdx="2" presStyleCnt="4"/>
      <dgm:spPr/>
    </dgm:pt>
    <dgm:pt modelId="{2F20A212-70ED-704E-AEB5-3E920C420B80}" type="pres">
      <dgm:prSet presAssocID="{AE20239F-C8C9-47DE-80A9-7E534B4B9723}" presName="parentText" presStyleLbl="node1" presStyleIdx="3" presStyleCnt="4" custScaleX="131774">
        <dgm:presLayoutVars>
          <dgm:chMax val="0"/>
          <dgm:bulletEnabled val="1"/>
        </dgm:presLayoutVars>
      </dgm:prSet>
      <dgm:spPr/>
    </dgm:pt>
    <dgm:pt modelId="{D9494ABC-8B0D-1B4B-B28E-A4D07BFA27C6}" type="pres">
      <dgm:prSet presAssocID="{AE20239F-C8C9-47DE-80A9-7E534B4B9723}" presName="negativeSpace" presStyleCnt="0"/>
      <dgm:spPr/>
    </dgm:pt>
    <dgm:pt modelId="{C2D9F8CB-8E84-A140-82CE-8093E598395E}" type="pres">
      <dgm:prSet presAssocID="{AE20239F-C8C9-47DE-80A9-7E534B4B9723}" presName="childText" presStyleLbl="conFgAcc1" presStyleIdx="3" presStyleCnt="4">
        <dgm:presLayoutVars>
          <dgm:bulletEnabled val="1"/>
        </dgm:presLayoutVars>
      </dgm:prSet>
      <dgm:spPr/>
    </dgm:pt>
  </dgm:ptLst>
  <dgm:cxnLst>
    <dgm:cxn modelId="{D6CD7F0C-ACC3-E540-8D21-93C003098BAB}" type="presOf" srcId="{D34CA422-044E-4766-B68A-CB2ED9E9DE6E}" destId="{859B16F6-F8F8-CC43-94F8-0B45FDDB1E2D}" srcOrd="0" destOrd="0" presId="urn:microsoft.com/office/officeart/2005/8/layout/list1"/>
    <dgm:cxn modelId="{70C9A741-8177-0F42-A045-5C02D7BFA0B6}" type="presOf" srcId="{20007633-F214-43EB-B9AF-0E4E9C3C12DF}" destId="{868174F7-382A-0741-BB6E-A0ACBB962617}" srcOrd="0" destOrd="0" presId="urn:microsoft.com/office/officeart/2005/8/layout/list1"/>
    <dgm:cxn modelId="{2E00664A-3867-1348-BF23-62FA1D2F618A}" type="presOf" srcId="{AE20239F-C8C9-47DE-80A9-7E534B4B9723}" destId="{2F20A212-70ED-704E-AEB5-3E920C420B80}" srcOrd="1" destOrd="0" presId="urn:microsoft.com/office/officeart/2005/8/layout/list1"/>
    <dgm:cxn modelId="{C8646C63-495F-5844-8FB3-604A16EA25CC}" type="presOf" srcId="{20007633-F214-43EB-B9AF-0E4E9C3C12DF}" destId="{281D447D-AADD-304D-8795-19949E674EF0}" srcOrd="1" destOrd="0" presId="urn:microsoft.com/office/officeart/2005/8/layout/list1"/>
    <dgm:cxn modelId="{E1FDEA78-6201-4FBC-875D-181655D130D8}" srcId="{5CC2DC1F-AA31-417C-BE58-6229D8B0E9FB}" destId="{AE20239F-C8C9-47DE-80A9-7E534B4B9723}" srcOrd="3" destOrd="0" parTransId="{BDE86204-1713-4DCA-8C36-E8545FD14049}" sibTransId="{86D96299-17EC-4FEF-B2EE-2F2B83C77445}"/>
    <dgm:cxn modelId="{F500C683-E887-49B2-AE7D-909D44572F3C}" srcId="{5CC2DC1F-AA31-417C-BE58-6229D8B0E9FB}" destId="{9B75E740-F4A8-471D-AE35-FD7A31D0E641}" srcOrd="0" destOrd="0" parTransId="{A61FCE55-0BEE-4BF6-8EA4-E4B4A16E2BF9}" sibTransId="{3A4A1BD4-AB53-42E4-8368-E65F6638E638}"/>
    <dgm:cxn modelId="{2C591B9B-CF19-DD40-ABF6-86602C93AC3A}" type="presOf" srcId="{AE20239F-C8C9-47DE-80A9-7E534B4B9723}" destId="{596EBA9A-9848-4D47-8399-84A02D08E582}" srcOrd="0" destOrd="0" presId="urn:microsoft.com/office/officeart/2005/8/layout/list1"/>
    <dgm:cxn modelId="{D9971EA1-F8CE-6548-9660-7DFD410D33F5}" type="presOf" srcId="{9B75E740-F4A8-471D-AE35-FD7A31D0E641}" destId="{952A4322-AEE3-4F49-AC87-3773C7612628}" srcOrd="1" destOrd="0" presId="urn:microsoft.com/office/officeart/2005/8/layout/list1"/>
    <dgm:cxn modelId="{4ED964B0-5CC1-45EE-8873-A0E0B2B8D8C8}" srcId="{5CC2DC1F-AA31-417C-BE58-6229D8B0E9FB}" destId="{D34CA422-044E-4766-B68A-CB2ED9E9DE6E}" srcOrd="1" destOrd="0" parTransId="{892DED2E-CB84-48D0-A400-F3BEF63D86D3}" sibTransId="{60A0882E-5EB4-40FA-AD32-5562A18F1BDB}"/>
    <dgm:cxn modelId="{BCC4FBB6-863B-4834-9CAE-B21290B2A040}" srcId="{5CC2DC1F-AA31-417C-BE58-6229D8B0E9FB}" destId="{20007633-F214-43EB-B9AF-0E4E9C3C12DF}" srcOrd="2" destOrd="0" parTransId="{E41B6CBE-010C-4785-AD07-B44271383BE0}" sibTransId="{1132F8A0-427D-4B57-BB74-805C99765162}"/>
    <dgm:cxn modelId="{BBD5FBDA-ADE6-C446-BFC5-96A3BDF98C16}" type="presOf" srcId="{9B75E740-F4A8-471D-AE35-FD7A31D0E641}" destId="{037C2FDB-0802-4347-98C0-C3DAA75545EE}" srcOrd="0" destOrd="0" presId="urn:microsoft.com/office/officeart/2005/8/layout/list1"/>
    <dgm:cxn modelId="{5D758AE4-3730-6D48-944A-F33B0D19EB59}" type="presOf" srcId="{D34CA422-044E-4766-B68A-CB2ED9E9DE6E}" destId="{D73B5C4F-22B6-7A43-AB7D-7ABD2AD8201B}" srcOrd="1" destOrd="0" presId="urn:microsoft.com/office/officeart/2005/8/layout/list1"/>
    <dgm:cxn modelId="{EC0C39EA-3A8E-E14E-A04B-5DDF3F0CF096}" type="presOf" srcId="{5CC2DC1F-AA31-417C-BE58-6229D8B0E9FB}" destId="{49FC1510-9955-9A47-8E34-773D6D1DA603}" srcOrd="0" destOrd="0" presId="urn:microsoft.com/office/officeart/2005/8/layout/list1"/>
    <dgm:cxn modelId="{20328026-6504-914F-B84C-63CAE25C8567}" type="presParOf" srcId="{49FC1510-9955-9A47-8E34-773D6D1DA603}" destId="{77264670-8314-194B-AEFA-18D551300681}" srcOrd="0" destOrd="0" presId="urn:microsoft.com/office/officeart/2005/8/layout/list1"/>
    <dgm:cxn modelId="{8F42B2A0-29EC-9347-9F2D-0ACD551036E2}" type="presParOf" srcId="{77264670-8314-194B-AEFA-18D551300681}" destId="{037C2FDB-0802-4347-98C0-C3DAA75545EE}" srcOrd="0" destOrd="0" presId="urn:microsoft.com/office/officeart/2005/8/layout/list1"/>
    <dgm:cxn modelId="{7CB3DC3D-3DD7-4044-B6B7-F89E297D9977}" type="presParOf" srcId="{77264670-8314-194B-AEFA-18D551300681}" destId="{952A4322-AEE3-4F49-AC87-3773C7612628}" srcOrd="1" destOrd="0" presId="urn:microsoft.com/office/officeart/2005/8/layout/list1"/>
    <dgm:cxn modelId="{7763254E-24A8-B547-9622-A992320E1ED5}" type="presParOf" srcId="{49FC1510-9955-9A47-8E34-773D6D1DA603}" destId="{C51649CB-95DB-BC4A-BCC3-F52DA4202D2C}" srcOrd="1" destOrd="0" presId="urn:microsoft.com/office/officeart/2005/8/layout/list1"/>
    <dgm:cxn modelId="{7CC8A9CB-D2B4-4E44-A952-9ED09B9A2CCE}" type="presParOf" srcId="{49FC1510-9955-9A47-8E34-773D6D1DA603}" destId="{CD758622-471E-A641-A2F8-7E7702050FA0}" srcOrd="2" destOrd="0" presId="urn:microsoft.com/office/officeart/2005/8/layout/list1"/>
    <dgm:cxn modelId="{8099E195-746D-A24C-95F2-CAF791E0918E}" type="presParOf" srcId="{49FC1510-9955-9A47-8E34-773D6D1DA603}" destId="{70FD39EC-6E44-EC46-966F-2063A9B3C047}" srcOrd="3" destOrd="0" presId="urn:microsoft.com/office/officeart/2005/8/layout/list1"/>
    <dgm:cxn modelId="{77E94C3B-2898-4346-86D8-D138D7FA82FA}" type="presParOf" srcId="{49FC1510-9955-9A47-8E34-773D6D1DA603}" destId="{6B616C52-E745-F54D-966D-6BAC0E33A7E9}" srcOrd="4" destOrd="0" presId="urn:microsoft.com/office/officeart/2005/8/layout/list1"/>
    <dgm:cxn modelId="{50E72BC5-51A3-6D4A-B5D7-3808249D6FE5}" type="presParOf" srcId="{6B616C52-E745-F54D-966D-6BAC0E33A7E9}" destId="{859B16F6-F8F8-CC43-94F8-0B45FDDB1E2D}" srcOrd="0" destOrd="0" presId="urn:microsoft.com/office/officeart/2005/8/layout/list1"/>
    <dgm:cxn modelId="{BC9EA86D-745E-A742-A6C9-3E7845A2118D}" type="presParOf" srcId="{6B616C52-E745-F54D-966D-6BAC0E33A7E9}" destId="{D73B5C4F-22B6-7A43-AB7D-7ABD2AD8201B}" srcOrd="1" destOrd="0" presId="urn:microsoft.com/office/officeart/2005/8/layout/list1"/>
    <dgm:cxn modelId="{605E1E1C-9F62-5244-BA78-4399394A60F2}" type="presParOf" srcId="{49FC1510-9955-9A47-8E34-773D6D1DA603}" destId="{DFCD63A8-E86C-B64C-A2CF-11CA53662EF5}" srcOrd="5" destOrd="0" presId="urn:microsoft.com/office/officeart/2005/8/layout/list1"/>
    <dgm:cxn modelId="{5E1AE700-473A-1F40-B2DB-292D97165ECF}" type="presParOf" srcId="{49FC1510-9955-9A47-8E34-773D6D1DA603}" destId="{58558F33-7A32-E248-859A-D3398A022CAC}" srcOrd="6" destOrd="0" presId="urn:microsoft.com/office/officeart/2005/8/layout/list1"/>
    <dgm:cxn modelId="{05CC7706-EFE3-7943-B654-A5BEAD33EDC9}" type="presParOf" srcId="{49FC1510-9955-9A47-8E34-773D6D1DA603}" destId="{6FEAEDCB-CAFF-D74E-BE26-60B9E4317EF2}" srcOrd="7" destOrd="0" presId="urn:microsoft.com/office/officeart/2005/8/layout/list1"/>
    <dgm:cxn modelId="{DBB4CA95-E0F8-BF46-B8AF-4ACFA904AF99}" type="presParOf" srcId="{49FC1510-9955-9A47-8E34-773D6D1DA603}" destId="{F6027EB9-EF47-1542-9711-EE46C870EC9D}" srcOrd="8" destOrd="0" presId="urn:microsoft.com/office/officeart/2005/8/layout/list1"/>
    <dgm:cxn modelId="{BADD042D-45DA-AD42-BB69-193D48010CF6}" type="presParOf" srcId="{F6027EB9-EF47-1542-9711-EE46C870EC9D}" destId="{868174F7-382A-0741-BB6E-A0ACBB962617}" srcOrd="0" destOrd="0" presId="urn:microsoft.com/office/officeart/2005/8/layout/list1"/>
    <dgm:cxn modelId="{1BCC0817-46DB-7E4E-BCE8-EE27CC8B5240}" type="presParOf" srcId="{F6027EB9-EF47-1542-9711-EE46C870EC9D}" destId="{281D447D-AADD-304D-8795-19949E674EF0}" srcOrd="1" destOrd="0" presId="urn:microsoft.com/office/officeart/2005/8/layout/list1"/>
    <dgm:cxn modelId="{3BD457A6-B6E1-EC41-A39B-1FB061489C60}" type="presParOf" srcId="{49FC1510-9955-9A47-8E34-773D6D1DA603}" destId="{842D4B10-070D-E34B-A590-AB0CD7AD13DA}" srcOrd="9" destOrd="0" presId="urn:microsoft.com/office/officeart/2005/8/layout/list1"/>
    <dgm:cxn modelId="{DF0FE1FD-26EB-3D43-9E59-A8B1B660FB99}" type="presParOf" srcId="{49FC1510-9955-9A47-8E34-773D6D1DA603}" destId="{E1F47EB3-A4EA-D540-A84C-3290F1758CC3}" srcOrd="10" destOrd="0" presId="urn:microsoft.com/office/officeart/2005/8/layout/list1"/>
    <dgm:cxn modelId="{69C05F5F-CBD5-7E48-8549-1C36CE719852}" type="presParOf" srcId="{49FC1510-9955-9A47-8E34-773D6D1DA603}" destId="{730B2A84-CAAA-4945-AB94-1AFAB93DAD85}" srcOrd="11" destOrd="0" presId="urn:microsoft.com/office/officeart/2005/8/layout/list1"/>
    <dgm:cxn modelId="{03C50DC5-9CB0-DF44-AD14-B89E466886FF}" type="presParOf" srcId="{49FC1510-9955-9A47-8E34-773D6D1DA603}" destId="{F46DD339-DCB7-6649-914C-3AC4638D4381}" srcOrd="12" destOrd="0" presId="urn:microsoft.com/office/officeart/2005/8/layout/list1"/>
    <dgm:cxn modelId="{4691742F-6399-E042-B24C-B4167576CA04}" type="presParOf" srcId="{F46DD339-DCB7-6649-914C-3AC4638D4381}" destId="{596EBA9A-9848-4D47-8399-84A02D08E582}" srcOrd="0" destOrd="0" presId="urn:microsoft.com/office/officeart/2005/8/layout/list1"/>
    <dgm:cxn modelId="{E9EDBBC6-E66B-934E-8C77-2D851D9036E5}" type="presParOf" srcId="{F46DD339-DCB7-6649-914C-3AC4638D4381}" destId="{2F20A212-70ED-704E-AEB5-3E920C420B80}" srcOrd="1" destOrd="0" presId="urn:microsoft.com/office/officeart/2005/8/layout/list1"/>
    <dgm:cxn modelId="{CF0DFE20-6B6E-0A45-AC49-59B40CF9BF2C}" type="presParOf" srcId="{49FC1510-9955-9A47-8E34-773D6D1DA603}" destId="{D9494ABC-8B0D-1B4B-B28E-A4D07BFA27C6}" srcOrd="13" destOrd="0" presId="urn:microsoft.com/office/officeart/2005/8/layout/list1"/>
    <dgm:cxn modelId="{5A2FB0B7-2628-044B-A098-3A8193E215D9}" type="presParOf" srcId="{49FC1510-9955-9A47-8E34-773D6D1DA603}" destId="{C2D9F8CB-8E84-A140-82CE-8093E598395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C2DC1F-AA31-417C-BE58-6229D8B0E9FB}"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852E358C-1BF2-4E87-8F9F-03070355958B}">
      <dgm:prSet custT="1"/>
      <dgm:spPr/>
      <dgm:t>
        <a:bodyPr/>
        <a:lstStyle/>
        <a:p>
          <a:r>
            <a:rPr lang="en-GB" sz="2400" b="0" dirty="0"/>
            <a:t>The</a:t>
          </a:r>
          <a:r>
            <a:rPr lang="en-GB" sz="2400" b="1" dirty="0"/>
            <a:t> Holocaust </a:t>
          </a:r>
          <a:r>
            <a:rPr lang="en-GB" sz="2400" dirty="0"/>
            <a:t>(also known as the Shoah): the genocide of 6 million European Jews during WW2</a:t>
          </a:r>
          <a:endParaRPr lang="en-US" sz="2400" dirty="0"/>
        </a:p>
      </dgm:t>
    </dgm:pt>
    <dgm:pt modelId="{2A2F883D-60FB-4DA0-AF3E-0FE351980174}" type="parTrans" cxnId="{5F85D39E-C8C9-4A98-8323-95F0A5FD27C8}">
      <dgm:prSet/>
      <dgm:spPr/>
      <dgm:t>
        <a:bodyPr/>
        <a:lstStyle/>
        <a:p>
          <a:endParaRPr lang="en-US"/>
        </a:p>
      </dgm:t>
    </dgm:pt>
    <dgm:pt modelId="{7EE4B50D-89AB-444D-B09F-8794D7B7140B}" type="sibTrans" cxnId="{5F85D39E-C8C9-4A98-8323-95F0A5FD27C8}">
      <dgm:prSet/>
      <dgm:spPr/>
      <dgm:t>
        <a:bodyPr/>
        <a:lstStyle/>
        <a:p>
          <a:endParaRPr lang="en-US"/>
        </a:p>
      </dgm:t>
    </dgm:pt>
    <dgm:pt modelId="{C9DD85B1-9DA2-4235-AE90-CA1A5F2ABB4D}">
      <dgm:prSet custT="1"/>
      <dgm:spPr/>
      <dgm:t>
        <a:bodyPr/>
        <a:lstStyle/>
        <a:p>
          <a:r>
            <a:rPr lang="en-GB" sz="2400" b="1" dirty="0"/>
            <a:t>Concentration camp</a:t>
          </a:r>
          <a:r>
            <a:rPr lang="en-GB" sz="2400" dirty="0"/>
            <a:t>: a place in which large numbers of people are deliberately imprisoned with inadequate facilities to provide forced labour or to await mass execution</a:t>
          </a:r>
          <a:endParaRPr lang="en-US" sz="2400" dirty="0"/>
        </a:p>
      </dgm:t>
    </dgm:pt>
    <dgm:pt modelId="{165621A3-A0C1-44C5-B5F0-EF75F5C60B62}" type="parTrans" cxnId="{D000544A-7E6E-47FF-89C1-AFBEC1689DFD}">
      <dgm:prSet/>
      <dgm:spPr/>
      <dgm:t>
        <a:bodyPr/>
        <a:lstStyle/>
        <a:p>
          <a:endParaRPr lang="en-US"/>
        </a:p>
      </dgm:t>
    </dgm:pt>
    <dgm:pt modelId="{8F391D16-EB33-42B3-A07F-BB4D8ED62DD2}" type="sibTrans" cxnId="{D000544A-7E6E-47FF-89C1-AFBEC1689DFD}">
      <dgm:prSet/>
      <dgm:spPr/>
      <dgm:t>
        <a:bodyPr/>
        <a:lstStyle/>
        <a:p>
          <a:endParaRPr lang="en-US"/>
        </a:p>
      </dgm:t>
    </dgm:pt>
    <dgm:pt modelId="{49FC1510-9955-9A47-8E34-773D6D1DA603}" type="pres">
      <dgm:prSet presAssocID="{5CC2DC1F-AA31-417C-BE58-6229D8B0E9FB}" presName="linear" presStyleCnt="0">
        <dgm:presLayoutVars>
          <dgm:dir/>
          <dgm:animLvl val="lvl"/>
          <dgm:resizeHandles val="exact"/>
        </dgm:presLayoutVars>
      </dgm:prSet>
      <dgm:spPr/>
    </dgm:pt>
    <dgm:pt modelId="{70CAC32A-F0B8-3243-9C7B-E1D48442864F}" type="pres">
      <dgm:prSet presAssocID="{852E358C-1BF2-4E87-8F9F-03070355958B}" presName="parentLin" presStyleCnt="0"/>
      <dgm:spPr/>
    </dgm:pt>
    <dgm:pt modelId="{D261F2A3-E379-0440-9AA2-BECC080055BB}" type="pres">
      <dgm:prSet presAssocID="{852E358C-1BF2-4E87-8F9F-03070355958B}" presName="parentLeftMargin" presStyleLbl="node1" presStyleIdx="0" presStyleCnt="2"/>
      <dgm:spPr/>
    </dgm:pt>
    <dgm:pt modelId="{CCA554EC-26CD-1346-859F-5E14030B8032}" type="pres">
      <dgm:prSet presAssocID="{852E358C-1BF2-4E87-8F9F-03070355958B}" presName="parentText" presStyleLbl="node1" presStyleIdx="0" presStyleCnt="2" custScaleX="128976">
        <dgm:presLayoutVars>
          <dgm:chMax val="0"/>
          <dgm:bulletEnabled val="1"/>
        </dgm:presLayoutVars>
      </dgm:prSet>
      <dgm:spPr/>
    </dgm:pt>
    <dgm:pt modelId="{C8C55B1F-FD52-D94C-A3AC-50D903E9A2F3}" type="pres">
      <dgm:prSet presAssocID="{852E358C-1BF2-4E87-8F9F-03070355958B}" presName="negativeSpace" presStyleCnt="0"/>
      <dgm:spPr/>
    </dgm:pt>
    <dgm:pt modelId="{E5BCA63B-0548-DA46-ACCB-84F45CCD5D0C}" type="pres">
      <dgm:prSet presAssocID="{852E358C-1BF2-4E87-8F9F-03070355958B}" presName="childText" presStyleLbl="conFgAcc1" presStyleIdx="0" presStyleCnt="2">
        <dgm:presLayoutVars>
          <dgm:bulletEnabled val="1"/>
        </dgm:presLayoutVars>
      </dgm:prSet>
      <dgm:spPr/>
    </dgm:pt>
    <dgm:pt modelId="{3525E25C-F0F3-9940-973B-989D4A31E2BD}" type="pres">
      <dgm:prSet presAssocID="{7EE4B50D-89AB-444D-B09F-8794D7B7140B}" presName="spaceBetweenRectangles" presStyleCnt="0"/>
      <dgm:spPr/>
    </dgm:pt>
    <dgm:pt modelId="{F172BDE7-CD77-9840-9054-66D71E7E370D}" type="pres">
      <dgm:prSet presAssocID="{C9DD85B1-9DA2-4235-AE90-CA1A5F2ABB4D}" presName="parentLin" presStyleCnt="0"/>
      <dgm:spPr/>
    </dgm:pt>
    <dgm:pt modelId="{3D079039-623A-5C49-BA90-B5F8868E2D69}" type="pres">
      <dgm:prSet presAssocID="{C9DD85B1-9DA2-4235-AE90-CA1A5F2ABB4D}" presName="parentLeftMargin" presStyleLbl="node1" presStyleIdx="0" presStyleCnt="2"/>
      <dgm:spPr/>
    </dgm:pt>
    <dgm:pt modelId="{8FDCCC5D-2C77-AE4A-B5C6-2CD7C1F94DD0}" type="pres">
      <dgm:prSet presAssocID="{C9DD85B1-9DA2-4235-AE90-CA1A5F2ABB4D}" presName="parentText" presStyleLbl="node1" presStyleIdx="1" presStyleCnt="2" custScaleX="130480">
        <dgm:presLayoutVars>
          <dgm:chMax val="0"/>
          <dgm:bulletEnabled val="1"/>
        </dgm:presLayoutVars>
      </dgm:prSet>
      <dgm:spPr/>
    </dgm:pt>
    <dgm:pt modelId="{E48896D4-96C1-7B41-AEFB-D0E2BF2E8485}" type="pres">
      <dgm:prSet presAssocID="{C9DD85B1-9DA2-4235-AE90-CA1A5F2ABB4D}" presName="negativeSpace" presStyleCnt="0"/>
      <dgm:spPr/>
    </dgm:pt>
    <dgm:pt modelId="{80F0C606-0EAA-DF46-BE5D-6A25276EE288}" type="pres">
      <dgm:prSet presAssocID="{C9DD85B1-9DA2-4235-AE90-CA1A5F2ABB4D}" presName="childText" presStyleLbl="conFgAcc1" presStyleIdx="1" presStyleCnt="2">
        <dgm:presLayoutVars>
          <dgm:bulletEnabled val="1"/>
        </dgm:presLayoutVars>
      </dgm:prSet>
      <dgm:spPr/>
    </dgm:pt>
  </dgm:ptLst>
  <dgm:cxnLst>
    <dgm:cxn modelId="{51DD282D-E0E0-8A45-9301-9CE05CD609FA}" type="presOf" srcId="{C9DD85B1-9DA2-4235-AE90-CA1A5F2ABB4D}" destId="{3D079039-623A-5C49-BA90-B5F8868E2D69}" srcOrd="0" destOrd="0" presId="urn:microsoft.com/office/officeart/2005/8/layout/list1"/>
    <dgm:cxn modelId="{D000544A-7E6E-47FF-89C1-AFBEC1689DFD}" srcId="{5CC2DC1F-AA31-417C-BE58-6229D8B0E9FB}" destId="{C9DD85B1-9DA2-4235-AE90-CA1A5F2ABB4D}" srcOrd="1" destOrd="0" parTransId="{165621A3-A0C1-44C5-B5F0-EF75F5C60B62}" sibTransId="{8F391D16-EB33-42B3-A07F-BB4D8ED62DD2}"/>
    <dgm:cxn modelId="{FF846C57-9EF9-8641-812D-ABA5F62D9757}" type="presOf" srcId="{C9DD85B1-9DA2-4235-AE90-CA1A5F2ABB4D}" destId="{8FDCCC5D-2C77-AE4A-B5C6-2CD7C1F94DD0}" srcOrd="1" destOrd="0" presId="urn:microsoft.com/office/officeart/2005/8/layout/list1"/>
    <dgm:cxn modelId="{5F85D39E-C8C9-4A98-8323-95F0A5FD27C8}" srcId="{5CC2DC1F-AA31-417C-BE58-6229D8B0E9FB}" destId="{852E358C-1BF2-4E87-8F9F-03070355958B}" srcOrd="0" destOrd="0" parTransId="{2A2F883D-60FB-4DA0-AF3E-0FE351980174}" sibTransId="{7EE4B50D-89AB-444D-B09F-8794D7B7140B}"/>
    <dgm:cxn modelId="{026F7DA6-ABF8-C943-BFA9-C4B424C5456F}" type="presOf" srcId="{852E358C-1BF2-4E87-8F9F-03070355958B}" destId="{D261F2A3-E379-0440-9AA2-BECC080055BB}" srcOrd="0" destOrd="0" presId="urn:microsoft.com/office/officeart/2005/8/layout/list1"/>
    <dgm:cxn modelId="{3AF24DBA-278E-BD45-8FA3-380BCBEBF73C}" type="presOf" srcId="{852E358C-1BF2-4E87-8F9F-03070355958B}" destId="{CCA554EC-26CD-1346-859F-5E14030B8032}" srcOrd="1" destOrd="0" presId="urn:microsoft.com/office/officeart/2005/8/layout/list1"/>
    <dgm:cxn modelId="{EC0C39EA-3A8E-E14E-A04B-5DDF3F0CF096}" type="presOf" srcId="{5CC2DC1F-AA31-417C-BE58-6229D8B0E9FB}" destId="{49FC1510-9955-9A47-8E34-773D6D1DA603}" srcOrd="0" destOrd="0" presId="urn:microsoft.com/office/officeart/2005/8/layout/list1"/>
    <dgm:cxn modelId="{D4867BC7-354E-B643-8930-0F3A9F3E0DC7}" type="presParOf" srcId="{49FC1510-9955-9A47-8E34-773D6D1DA603}" destId="{70CAC32A-F0B8-3243-9C7B-E1D48442864F}" srcOrd="0" destOrd="0" presId="urn:microsoft.com/office/officeart/2005/8/layout/list1"/>
    <dgm:cxn modelId="{673A6D45-F5F9-6247-8C28-621D0EF0AADD}" type="presParOf" srcId="{70CAC32A-F0B8-3243-9C7B-E1D48442864F}" destId="{D261F2A3-E379-0440-9AA2-BECC080055BB}" srcOrd="0" destOrd="0" presId="urn:microsoft.com/office/officeart/2005/8/layout/list1"/>
    <dgm:cxn modelId="{7E0A4529-5258-9E45-959A-8BCF27623925}" type="presParOf" srcId="{70CAC32A-F0B8-3243-9C7B-E1D48442864F}" destId="{CCA554EC-26CD-1346-859F-5E14030B8032}" srcOrd="1" destOrd="0" presId="urn:microsoft.com/office/officeart/2005/8/layout/list1"/>
    <dgm:cxn modelId="{AB4792F6-C4BD-5444-8174-02D522333075}" type="presParOf" srcId="{49FC1510-9955-9A47-8E34-773D6D1DA603}" destId="{C8C55B1F-FD52-D94C-A3AC-50D903E9A2F3}" srcOrd="1" destOrd="0" presId="urn:microsoft.com/office/officeart/2005/8/layout/list1"/>
    <dgm:cxn modelId="{AB874611-466A-0248-997E-9D68542EA9CF}" type="presParOf" srcId="{49FC1510-9955-9A47-8E34-773D6D1DA603}" destId="{E5BCA63B-0548-DA46-ACCB-84F45CCD5D0C}" srcOrd="2" destOrd="0" presId="urn:microsoft.com/office/officeart/2005/8/layout/list1"/>
    <dgm:cxn modelId="{BBE8FCE5-E997-4D42-A261-FB5AC0BD1514}" type="presParOf" srcId="{49FC1510-9955-9A47-8E34-773D6D1DA603}" destId="{3525E25C-F0F3-9940-973B-989D4A31E2BD}" srcOrd="3" destOrd="0" presId="urn:microsoft.com/office/officeart/2005/8/layout/list1"/>
    <dgm:cxn modelId="{48581E52-5418-D942-AC6D-D3F89A701DD6}" type="presParOf" srcId="{49FC1510-9955-9A47-8E34-773D6D1DA603}" destId="{F172BDE7-CD77-9840-9054-66D71E7E370D}" srcOrd="4" destOrd="0" presId="urn:microsoft.com/office/officeart/2005/8/layout/list1"/>
    <dgm:cxn modelId="{D154D802-33D5-854A-A65C-9B5BFF2C5963}" type="presParOf" srcId="{F172BDE7-CD77-9840-9054-66D71E7E370D}" destId="{3D079039-623A-5C49-BA90-B5F8868E2D69}" srcOrd="0" destOrd="0" presId="urn:microsoft.com/office/officeart/2005/8/layout/list1"/>
    <dgm:cxn modelId="{703D0283-4C00-A944-9DBE-D7C1154D6AAD}" type="presParOf" srcId="{F172BDE7-CD77-9840-9054-66D71E7E370D}" destId="{8FDCCC5D-2C77-AE4A-B5C6-2CD7C1F94DD0}" srcOrd="1" destOrd="0" presId="urn:microsoft.com/office/officeart/2005/8/layout/list1"/>
    <dgm:cxn modelId="{D02F3FEF-EBA9-D446-9695-37FCBF97F813}" type="presParOf" srcId="{49FC1510-9955-9A47-8E34-773D6D1DA603}" destId="{E48896D4-96C1-7B41-AEFB-D0E2BF2E8485}" srcOrd="5" destOrd="0" presId="urn:microsoft.com/office/officeart/2005/8/layout/list1"/>
    <dgm:cxn modelId="{71DA928C-325B-0C4C-9C5D-3E03E60783FB}" type="presParOf" srcId="{49FC1510-9955-9A47-8E34-773D6D1DA603}" destId="{80F0C606-0EAA-DF46-BE5D-6A25276EE28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58622-471E-A641-A2F8-7E7702050FA0}">
      <dsp:nvSpPr>
        <dsp:cNvPr id="0" name=""/>
        <dsp:cNvSpPr/>
      </dsp:nvSpPr>
      <dsp:spPr>
        <a:xfrm>
          <a:off x="0" y="529159"/>
          <a:ext cx="6666833" cy="756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2A4322-AEE3-4F49-AC87-3773C7612628}">
      <dsp:nvSpPr>
        <dsp:cNvPr id="0" name=""/>
        <dsp:cNvSpPr/>
      </dsp:nvSpPr>
      <dsp:spPr>
        <a:xfrm>
          <a:off x="333341" y="86359"/>
          <a:ext cx="6164587" cy="885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just" defTabSz="889000">
            <a:lnSpc>
              <a:spcPct val="90000"/>
            </a:lnSpc>
            <a:spcBef>
              <a:spcPct val="0"/>
            </a:spcBef>
            <a:spcAft>
              <a:spcPct val="35000"/>
            </a:spcAft>
            <a:buNone/>
          </a:pPr>
          <a:r>
            <a:rPr lang="en-GB" sz="2000" b="1" kern="1200" dirty="0"/>
            <a:t>World War Two: </a:t>
          </a:r>
          <a:r>
            <a:rPr lang="en-GB" sz="2000" kern="1200" dirty="0"/>
            <a:t>a global war that lasted from 1939 until 1945</a:t>
          </a:r>
          <a:endParaRPr lang="en-US" sz="2000" kern="1200" dirty="0"/>
        </a:p>
      </dsp:txBody>
      <dsp:txXfrm>
        <a:off x="376572" y="129590"/>
        <a:ext cx="6078125" cy="799138"/>
      </dsp:txXfrm>
    </dsp:sp>
    <dsp:sp modelId="{58558F33-7A32-E248-859A-D3398A022CAC}">
      <dsp:nvSpPr>
        <dsp:cNvPr id="0" name=""/>
        <dsp:cNvSpPr/>
      </dsp:nvSpPr>
      <dsp:spPr>
        <a:xfrm>
          <a:off x="0" y="1889959"/>
          <a:ext cx="6666833" cy="756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3B5C4F-22B6-7A43-AB7D-7ABD2AD8201B}">
      <dsp:nvSpPr>
        <dsp:cNvPr id="0" name=""/>
        <dsp:cNvSpPr/>
      </dsp:nvSpPr>
      <dsp:spPr>
        <a:xfrm>
          <a:off x="333341" y="1447159"/>
          <a:ext cx="6148253" cy="8856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just" defTabSz="889000">
            <a:lnSpc>
              <a:spcPct val="90000"/>
            </a:lnSpc>
            <a:spcBef>
              <a:spcPct val="0"/>
            </a:spcBef>
            <a:spcAft>
              <a:spcPct val="35000"/>
            </a:spcAft>
            <a:buNone/>
          </a:pPr>
          <a:r>
            <a:rPr lang="en-GB" sz="2000" b="1" kern="1200" dirty="0"/>
            <a:t>United Nations: </a:t>
          </a:r>
          <a:r>
            <a:rPr lang="en-GB" sz="2000" kern="1200" dirty="0"/>
            <a:t>an international organisation established after WW2 to replace the League of Nations and prevent another world war</a:t>
          </a:r>
          <a:endParaRPr lang="en-US" sz="2000" kern="1200" dirty="0"/>
        </a:p>
      </dsp:txBody>
      <dsp:txXfrm>
        <a:off x="376572" y="1490390"/>
        <a:ext cx="6061791" cy="799138"/>
      </dsp:txXfrm>
    </dsp:sp>
    <dsp:sp modelId="{E1F47EB3-A4EA-D540-A84C-3290F1758CC3}">
      <dsp:nvSpPr>
        <dsp:cNvPr id="0" name=""/>
        <dsp:cNvSpPr/>
      </dsp:nvSpPr>
      <dsp:spPr>
        <a:xfrm>
          <a:off x="0" y="3250759"/>
          <a:ext cx="6666833" cy="756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81D447D-AADD-304D-8795-19949E674EF0}">
      <dsp:nvSpPr>
        <dsp:cNvPr id="0" name=""/>
        <dsp:cNvSpPr/>
      </dsp:nvSpPr>
      <dsp:spPr>
        <a:xfrm>
          <a:off x="333341" y="2807959"/>
          <a:ext cx="6146760" cy="8856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just" defTabSz="889000">
            <a:lnSpc>
              <a:spcPct val="90000"/>
            </a:lnSpc>
            <a:spcBef>
              <a:spcPct val="0"/>
            </a:spcBef>
            <a:spcAft>
              <a:spcPct val="35000"/>
            </a:spcAft>
            <a:buNone/>
          </a:pPr>
          <a:r>
            <a:rPr lang="en-GB" sz="2000" b="1" kern="1200" dirty="0"/>
            <a:t>Oil: </a:t>
          </a:r>
          <a:r>
            <a:rPr lang="en-GB" sz="2000" kern="1200" dirty="0"/>
            <a:t>a liquid derived from petroleum, especially for use as fuel. It is a fossil fuel and non-renewable</a:t>
          </a:r>
          <a:endParaRPr lang="en-US" sz="2000" kern="1200" dirty="0"/>
        </a:p>
      </dsp:txBody>
      <dsp:txXfrm>
        <a:off x="376572" y="2851190"/>
        <a:ext cx="6060298" cy="799138"/>
      </dsp:txXfrm>
    </dsp:sp>
    <dsp:sp modelId="{C2D9F8CB-8E84-A140-82CE-8093E598395E}">
      <dsp:nvSpPr>
        <dsp:cNvPr id="0" name=""/>
        <dsp:cNvSpPr/>
      </dsp:nvSpPr>
      <dsp:spPr>
        <a:xfrm>
          <a:off x="0" y="4611560"/>
          <a:ext cx="6666833" cy="756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20A212-70ED-704E-AEB5-3E920C420B80}">
      <dsp:nvSpPr>
        <dsp:cNvPr id="0" name=""/>
        <dsp:cNvSpPr/>
      </dsp:nvSpPr>
      <dsp:spPr>
        <a:xfrm>
          <a:off x="333341" y="4168760"/>
          <a:ext cx="6149606" cy="8856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just" defTabSz="889000">
            <a:lnSpc>
              <a:spcPct val="90000"/>
            </a:lnSpc>
            <a:spcBef>
              <a:spcPct val="0"/>
            </a:spcBef>
            <a:spcAft>
              <a:spcPct val="35000"/>
            </a:spcAft>
            <a:buNone/>
          </a:pPr>
          <a:r>
            <a:rPr lang="en-GB" sz="2000" b="1" kern="1200" dirty="0"/>
            <a:t>Irgun: </a:t>
          </a:r>
          <a:r>
            <a:rPr lang="en-GB" sz="2000" kern="1200" dirty="0"/>
            <a:t>a militant Zionist group in Mandate Palestine between 1931 and 1948</a:t>
          </a:r>
          <a:endParaRPr lang="en-US" sz="2000" kern="1200" dirty="0"/>
        </a:p>
      </dsp:txBody>
      <dsp:txXfrm>
        <a:off x="376572" y="4211991"/>
        <a:ext cx="6063144"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CA63B-0548-DA46-ACCB-84F45CCD5D0C}">
      <dsp:nvSpPr>
        <dsp:cNvPr id="0" name=""/>
        <dsp:cNvSpPr/>
      </dsp:nvSpPr>
      <dsp:spPr>
        <a:xfrm>
          <a:off x="0" y="969259"/>
          <a:ext cx="6666833" cy="1587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A554EC-26CD-1346-859F-5E14030B8032}">
      <dsp:nvSpPr>
        <dsp:cNvPr id="0" name=""/>
        <dsp:cNvSpPr/>
      </dsp:nvSpPr>
      <dsp:spPr>
        <a:xfrm>
          <a:off x="333341" y="39379"/>
          <a:ext cx="6019030" cy="18597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GB" sz="2400" b="0" kern="1200" dirty="0"/>
            <a:t>The</a:t>
          </a:r>
          <a:r>
            <a:rPr lang="en-GB" sz="2400" b="1" kern="1200" dirty="0"/>
            <a:t> Holocaust </a:t>
          </a:r>
          <a:r>
            <a:rPr lang="en-GB" sz="2400" kern="1200" dirty="0"/>
            <a:t>(also known as the Shoah): the genocide of 6 million European Jews during WW2</a:t>
          </a:r>
          <a:endParaRPr lang="en-US" sz="2400" kern="1200" dirty="0"/>
        </a:p>
      </dsp:txBody>
      <dsp:txXfrm>
        <a:off x="424127" y="130165"/>
        <a:ext cx="5837458" cy="1678188"/>
      </dsp:txXfrm>
    </dsp:sp>
    <dsp:sp modelId="{80F0C606-0EAA-DF46-BE5D-6A25276EE288}">
      <dsp:nvSpPr>
        <dsp:cNvPr id="0" name=""/>
        <dsp:cNvSpPr/>
      </dsp:nvSpPr>
      <dsp:spPr>
        <a:xfrm>
          <a:off x="0" y="3826940"/>
          <a:ext cx="6666833" cy="15876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DCCC5D-2C77-AE4A-B5C6-2CD7C1F94DD0}">
      <dsp:nvSpPr>
        <dsp:cNvPr id="0" name=""/>
        <dsp:cNvSpPr/>
      </dsp:nvSpPr>
      <dsp:spPr>
        <a:xfrm>
          <a:off x="333341" y="2897059"/>
          <a:ext cx="6089218" cy="1859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GB" sz="2400" b="1" kern="1200" dirty="0"/>
            <a:t>Concentration camp</a:t>
          </a:r>
          <a:r>
            <a:rPr lang="en-GB" sz="2400" kern="1200" dirty="0"/>
            <a:t>: a place in which large numbers of people are deliberately imprisoned with inadequate facilities to provide forced labour or to await mass execution</a:t>
          </a:r>
          <a:endParaRPr lang="en-US" sz="2400" kern="1200" dirty="0"/>
        </a:p>
      </dsp:txBody>
      <dsp:txXfrm>
        <a:off x="424127" y="2987845"/>
        <a:ext cx="5907646" cy="16781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0F5C2-3F7A-A14A-ACC6-A436BAC69A00}" type="datetimeFigureOut">
              <a:rPr lang="en-GB" smtClean="0"/>
              <a:t>13/09/2021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61329-F861-2F4B-81B1-759A2776A506}" type="slidenum">
              <a:rPr lang="en-GB" smtClean="0"/>
              <a:t>‹#›</a:t>
            </a:fld>
            <a:endParaRPr lang="en-GB"/>
          </a:p>
        </p:txBody>
      </p:sp>
    </p:spTree>
    <p:extLst>
      <p:ext uri="{BB962C8B-B14F-4D97-AF65-F5344CB8AC3E}">
        <p14:creationId xmlns:p14="http://schemas.microsoft.com/office/powerpoint/2010/main" val="91140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10BE-E5C5-FC41-8F2D-A3FCF4BC98A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166B860-AFDD-BF46-88FF-271ECA99C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6B9F48-6FAB-D54F-9650-E05B4750094A}"/>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5" name="Footer Placeholder 4">
            <a:extLst>
              <a:ext uri="{FF2B5EF4-FFF2-40B4-BE49-F238E27FC236}">
                <a16:creationId xmlns:a16="http://schemas.microsoft.com/office/drawing/2014/main" id="{563DFCF7-D133-E142-9777-5036A0D8EB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5A8C40-79BC-A641-BAFD-122F1B885C4D}"/>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430494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B2FE-8A0A-C14D-A503-EFA2E572C05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2F49285-E630-6941-8328-0DF602350E3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EAE8EA-1A1C-D742-B6BC-A785C87C1C35}"/>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5" name="Footer Placeholder 4">
            <a:extLst>
              <a:ext uri="{FF2B5EF4-FFF2-40B4-BE49-F238E27FC236}">
                <a16:creationId xmlns:a16="http://schemas.microsoft.com/office/drawing/2014/main" id="{D6271C2E-4CE5-254A-9238-3E92FA920A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D3C2A6-8A0D-EA4D-8307-506CB669D013}"/>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884260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F2DEF2-726F-C744-9E2C-F2A42DEBEAF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5C99267-E54F-2F4E-BD5A-90CCDEA70D6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3840204-78CA-FA4D-8CDA-96D5E5E313D6}"/>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5" name="Footer Placeholder 4">
            <a:extLst>
              <a:ext uri="{FF2B5EF4-FFF2-40B4-BE49-F238E27FC236}">
                <a16:creationId xmlns:a16="http://schemas.microsoft.com/office/drawing/2014/main" id="{9383B6F2-F72A-4047-B3DA-A7297331F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875D7-625F-E646-B33D-72A44992CF4B}"/>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2741996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EC65-D045-5B45-9D28-97E476924B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7F0C3CC-7BE2-0B42-9F57-8715DB4BC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79412AA-9D1E-D840-8083-A73503D55C15}"/>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5" name="Footer Placeholder 4">
            <a:extLst>
              <a:ext uri="{FF2B5EF4-FFF2-40B4-BE49-F238E27FC236}">
                <a16:creationId xmlns:a16="http://schemas.microsoft.com/office/drawing/2014/main" id="{C56A4086-5B42-8F42-8D85-12C11ACF00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1385A9-E174-3446-B780-1CD2537B2131}"/>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418978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B541-3209-7644-8FBF-6DC9A8279BE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75A6314-7062-F948-97EC-0F09872E2A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ED73481-1925-7044-AA66-484426618F4B}"/>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5" name="Footer Placeholder 4">
            <a:extLst>
              <a:ext uri="{FF2B5EF4-FFF2-40B4-BE49-F238E27FC236}">
                <a16:creationId xmlns:a16="http://schemas.microsoft.com/office/drawing/2014/main" id="{CF93FEF9-B0C5-3046-AAC3-453D937F0A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644B7C-B2F4-3147-9A1F-89D6B38C1A8B}"/>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707327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A252-1558-634B-9B69-DEB21594FFF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7140946-EC4C-9B41-BB19-56B97EACB9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E51B82B-EC9C-034F-A6D6-B4C2FC52A018}"/>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5" name="Footer Placeholder 4">
            <a:extLst>
              <a:ext uri="{FF2B5EF4-FFF2-40B4-BE49-F238E27FC236}">
                <a16:creationId xmlns:a16="http://schemas.microsoft.com/office/drawing/2014/main" id="{CD9980F1-A760-B944-AA2A-993C1F9AF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2A8544-BD81-0F49-89D6-7A086EFF7864}"/>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1049036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B0925-6131-9643-8B51-D4F423EF961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6D0BE7C-3071-BB45-BBE9-7C963DA350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AEDBF17-C356-924E-BAF4-75EFE3D757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EBC2BC5-7E07-724A-8645-B6C5C208DE30}"/>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6" name="Footer Placeholder 5">
            <a:extLst>
              <a:ext uri="{FF2B5EF4-FFF2-40B4-BE49-F238E27FC236}">
                <a16:creationId xmlns:a16="http://schemas.microsoft.com/office/drawing/2014/main" id="{CDDAFDDF-15BC-7443-ADBB-564EEE9A97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96117C-01C0-9C48-B866-5215D95FA8E5}"/>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796487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E6504-DF04-5945-97FE-11E529BFEAC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C04807A-59F3-C242-9E64-3897B3BAF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A6F9145-C06F-9041-8B09-07E3A064AE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6F0D453-8F84-C34D-9710-A599CD6D5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A3AAF3-4E45-7C4C-8971-0007576BA6C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5563A20-6E70-8947-A2C4-FC0167C8A382}"/>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8" name="Footer Placeholder 7">
            <a:extLst>
              <a:ext uri="{FF2B5EF4-FFF2-40B4-BE49-F238E27FC236}">
                <a16:creationId xmlns:a16="http://schemas.microsoft.com/office/drawing/2014/main" id="{4AEC9B11-52A4-F149-87D1-30320B275A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774E80-2840-354D-8B88-22859E9132BA}"/>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3708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A4E14-1AC9-134E-A07B-6639ACBB5E7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00C254E-9C50-1E41-A9F9-35D6DC3026C3}"/>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4" name="Footer Placeholder 3">
            <a:extLst>
              <a:ext uri="{FF2B5EF4-FFF2-40B4-BE49-F238E27FC236}">
                <a16:creationId xmlns:a16="http://schemas.microsoft.com/office/drawing/2014/main" id="{9B0C6FBC-26AE-3D40-B25C-2449E94D8D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7CB2B3-AA67-2744-A46F-FE68EF4F74F3}"/>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83822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3988D-7ED3-3D48-AC32-364A07244DE0}"/>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3" name="Footer Placeholder 2">
            <a:extLst>
              <a:ext uri="{FF2B5EF4-FFF2-40B4-BE49-F238E27FC236}">
                <a16:creationId xmlns:a16="http://schemas.microsoft.com/office/drawing/2014/main" id="{344C7A9A-6528-5B45-BB07-1E461E0675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C42ACB-9BA0-534E-917A-435821AA8459}"/>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94973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081E-7344-E340-B474-13F36A6282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3A9690D-1A10-3145-9AD0-D96091921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3E5E461-0BDF-2C46-9E48-7D4F423CC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8A940E-1F97-D347-8023-3DB939BDEE78}"/>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6" name="Footer Placeholder 5">
            <a:extLst>
              <a:ext uri="{FF2B5EF4-FFF2-40B4-BE49-F238E27FC236}">
                <a16:creationId xmlns:a16="http://schemas.microsoft.com/office/drawing/2014/main" id="{E4E90843-F1FC-AD40-AB2B-1762CEDB9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894E6E-09C5-5F40-9DC5-43C1E90882F2}"/>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07326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AAE5-2122-4640-85CB-A7C421444CC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FC44F8-3203-AB4F-8BE0-C3F76E29931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087CBE8-67CD-4A45-B7DA-6790F36B9A3E}"/>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5" name="Footer Placeholder 4">
            <a:extLst>
              <a:ext uri="{FF2B5EF4-FFF2-40B4-BE49-F238E27FC236}">
                <a16:creationId xmlns:a16="http://schemas.microsoft.com/office/drawing/2014/main" id="{0E81954D-4680-3445-861A-3647E24819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A0B3A3-24DF-AC41-AE54-221A80CCC9A8}"/>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839311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8B13-737C-DA41-8024-27FFC2BF1B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7D01935-638C-B743-AE22-6FB78C8C6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175500-CBB8-694F-A462-087520B7D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A3B777-686A-A743-B1F5-ADA40B3BECBC}"/>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6" name="Footer Placeholder 5">
            <a:extLst>
              <a:ext uri="{FF2B5EF4-FFF2-40B4-BE49-F238E27FC236}">
                <a16:creationId xmlns:a16="http://schemas.microsoft.com/office/drawing/2014/main" id="{9266A42C-AE70-B346-8EDD-8C699BEAB4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8E6D98-ACB2-3044-AB39-9B7AF96EB9E5}"/>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217453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9B1D-FA08-6041-88D8-5F5C1BA9932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C6E3A3A-633B-ED40-AE09-9A14585207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167FE6-4087-9A48-AFF7-9D84CCA861BF}"/>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5" name="Footer Placeholder 4">
            <a:extLst>
              <a:ext uri="{FF2B5EF4-FFF2-40B4-BE49-F238E27FC236}">
                <a16:creationId xmlns:a16="http://schemas.microsoft.com/office/drawing/2014/main" id="{BCA501AF-52F4-7646-A4BB-DA42D973B6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BA3E9A-CA39-2544-BB92-436202F46909}"/>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862108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539F3-5BA4-5744-ADC1-72A2F0E22FE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2A66A6F-8598-2C46-94E5-386C189CDAB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565A8B9-D2F9-9844-BDDA-FD774D47B656}"/>
              </a:ext>
            </a:extLst>
          </p:cNvPr>
          <p:cNvSpPr>
            <a:spLocks noGrp="1"/>
          </p:cNvSpPr>
          <p:nvPr>
            <p:ph type="dt" sz="half" idx="10"/>
          </p:nvPr>
        </p:nvSpPr>
        <p:spPr/>
        <p:txBody>
          <a:bodyPr/>
          <a:lstStyle/>
          <a:p>
            <a:fld id="{5938795D-0D20-4C49-BE12-FDA5D63249BF}" type="datetimeFigureOut">
              <a:rPr lang="en-GB" smtClean="0"/>
              <a:t>13/09/2021</a:t>
            </a:fld>
            <a:endParaRPr lang="en-GB"/>
          </a:p>
        </p:txBody>
      </p:sp>
      <p:sp>
        <p:nvSpPr>
          <p:cNvPr id="5" name="Footer Placeholder 4">
            <a:extLst>
              <a:ext uri="{FF2B5EF4-FFF2-40B4-BE49-F238E27FC236}">
                <a16:creationId xmlns:a16="http://schemas.microsoft.com/office/drawing/2014/main" id="{963F8ECF-1A20-1A4B-9B20-870382E774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3C2803-0D3C-E641-8140-770EC1AF9AFA}"/>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12233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722B-5B5C-8C48-B474-FF1CEA9B544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5375869-DD2A-054F-878D-03E9F12C21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62FED32-8DA2-6A4F-8D5A-7560B049A030}"/>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5" name="Footer Placeholder 4">
            <a:extLst>
              <a:ext uri="{FF2B5EF4-FFF2-40B4-BE49-F238E27FC236}">
                <a16:creationId xmlns:a16="http://schemas.microsoft.com/office/drawing/2014/main" id="{B979EB80-2A77-1049-BC51-3CF4CE1083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6E584F-72D8-B542-A9F4-EC6E65003D06}"/>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2494897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6AD70-5759-2142-96BC-A75D160B9B3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10F7D54-8F8B-1247-A934-AA782F1170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696E676-4A16-B846-8D6F-2EB6CB58182C}"/>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5" name="Footer Placeholder 4">
            <a:extLst>
              <a:ext uri="{FF2B5EF4-FFF2-40B4-BE49-F238E27FC236}">
                <a16:creationId xmlns:a16="http://schemas.microsoft.com/office/drawing/2014/main" id="{7D212B0A-1710-764A-83EE-EE40742E40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9A2DA0-C91C-9943-B467-51704DA0A025}"/>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4154812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BEFD-844D-D041-816A-E75563A27AA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32E4DB9-6E60-5D48-A47E-B7DEE12A73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C01A07-3015-E24F-B184-BC4B595CB099}"/>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5" name="Footer Placeholder 4">
            <a:extLst>
              <a:ext uri="{FF2B5EF4-FFF2-40B4-BE49-F238E27FC236}">
                <a16:creationId xmlns:a16="http://schemas.microsoft.com/office/drawing/2014/main" id="{E2C6A095-4DB3-1E44-B77B-680F9F47BD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DD60C-E0D8-2348-B168-A1868A39BFD1}"/>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250677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DF7E-84F1-584C-988B-133568E732B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4D9FDBC-C90C-2340-9293-DB4C01524F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B08A6AD-287F-344B-84D8-6B6FA94139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0067B8E-94FF-F24F-B7B8-6569EE84F5E9}"/>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6" name="Footer Placeholder 5">
            <a:extLst>
              <a:ext uri="{FF2B5EF4-FFF2-40B4-BE49-F238E27FC236}">
                <a16:creationId xmlns:a16="http://schemas.microsoft.com/office/drawing/2014/main" id="{6432E679-6006-EA4E-85EE-A728DA6BA2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2235BD-F883-314D-922B-D8AB5E87A2B3}"/>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2755774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7881-C843-AD4B-86C7-B8A2A236D07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251433C-90DF-5A43-9E55-A0154A8C2E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A9B0D58-0B77-1341-9E02-413DA23192F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E55E46B-F33A-A645-AC41-0F886465D4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D55848-D13F-A942-BEE5-29ABF5ACA1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E365E01-C0B1-FB45-9256-5DDFF85ECCE0}"/>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8" name="Footer Placeholder 7">
            <a:extLst>
              <a:ext uri="{FF2B5EF4-FFF2-40B4-BE49-F238E27FC236}">
                <a16:creationId xmlns:a16="http://schemas.microsoft.com/office/drawing/2014/main" id="{E33ECF71-9853-0644-8327-B18E5FAA21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9E7302-7183-3440-A973-86A75C8E16BE}"/>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2583583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FE2B2-7EB9-634B-9E5C-D4FB073F7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BC39599-5669-0B46-BAD0-4CD9067A1B0D}"/>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4" name="Footer Placeholder 3">
            <a:extLst>
              <a:ext uri="{FF2B5EF4-FFF2-40B4-BE49-F238E27FC236}">
                <a16:creationId xmlns:a16="http://schemas.microsoft.com/office/drawing/2014/main" id="{D6647848-57B0-B841-88D3-8C1E5C2765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054C79-C784-8A41-8B33-13E7778A33DC}"/>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257416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36B9F-1A9D-1B47-865C-4B822C580C3A}"/>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3" name="Footer Placeholder 2">
            <a:extLst>
              <a:ext uri="{FF2B5EF4-FFF2-40B4-BE49-F238E27FC236}">
                <a16:creationId xmlns:a16="http://schemas.microsoft.com/office/drawing/2014/main" id="{54B1F678-D983-5B46-93C2-3AE4DD0F45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603B2B-A894-0A44-8350-5A8256CACA80}"/>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361742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8BEE-B627-3C49-BD68-1E62DD39049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60B1A9D-204D-7D46-8042-44D750565E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383986A-69F5-6943-8835-ECD6DFD96D9C}"/>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5" name="Footer Placeholder 4">
            <a:extLst>
              <a:ext uri="{FF2B5EF4-FFF2-40B4-BE49-F238E27FC236}">
                <a16:creationId xmlns:a16="http://schemas.microsoft.com/office/drawing/2014/main" id="{39F5389F-9351-CD4F-A46D-3BE2F1EDE6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4A8E64-F1E8-9D4F-A31B-BA85FD26E7F4}"/>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4104829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1EE7-5D32-E24A-AF13-4365604DCE7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E5FB4E0-D58C-FE42-A34A-B4C7A3861E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0F74E46-9B28-0D4F-8E39-98BC7C1E0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92F1DD-0C04-C442-96C6-9FE9B5902528}"/>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6" name="Footer Placeholder 5">
            <a:extLst>
              <a:ext uri="{FF2B5EF4-FFF2-40B4-BE49-F238E27FC236}">
                <a16:creationId xmlns:a16="http://schemas.microsoft.com/office/drawing/2014/main" id="{0BC7BDF2-37EE-354C-8814-D3FC097B2E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91D021-0B38-1043-A3B1-ADC3A185E1D6}"/>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2805975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E7E5-9D98-4D4B-A4D2-0929AEF1AF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3161B2F-DACC-934D-8079-B489387372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0647936-95E0-D240-9211-5A0C15A8B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4E9981-8E28-FD40-B958-1A9AA7D056D0}"/>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6" name="Footer Placeholder 5">
            <a:extLst>
              <a:ext uri="{FF2B5EF4-FFF2-40B4-BE49-F238E27FC236}">
                <a16:creationId xmlns:a16="http://schemas.microsoft.com/office/drawing/2014/main" id="{A7D1F8B4-BCB0-FB46-BC0E-8992B93A16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29D011-7FA6-F24A-B9C3-48ED01DA2F87}"/>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469826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C411-C193-F943-AFA0-F9F5A773975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77033F7-0F00-F84E-958A-4421DCFDB27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014E73B-C56C-2342-A37D-69EB64472BAA}"/>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5" name="Footer Placeholder 4">
            <a:extLst>
              <a:ext uri="{FF2B5EF4-FFF2-40B4-BE49-F238E27FC236}">
                <a16:creationId xmlns:a16="http://schemas.microsoft.com/office/drawing/2014/main" id="{3043DB17-7292-B14A-BC85-D4059F1A71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1510A9-8C4F-4D47-B833-53329DE4DD5B}"/>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3019349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AB8EE5-023F-EA46-854D-C086AC8B3B3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8D5F72F-3A78-D84A-AB78-53C5BD4061B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3458A3-66B6-354F-837F-8B5AA8C5478C}"/>
              </a:ext>
            </a:extLst>
          </p:cNvPr>
          <p:cNvSpPr>
            <a:spLocks noGrp="1"/>
          </p:cNvSpPr>
          <p:nvPr>
            <p:ph type="dt" sz="half" idx="10"/>
          </p:nvPr>
        </p:nvSpPr>
        <p:spPr/>
        <p:txBody>
          <a:bodyPr/>
          <a:lstStyle/>
          <a:p>
            <a:fld id="{9A715DF4-EBD5-9B44-AFC5-7EE0F953AA9B}" type="datetimeFigureOut">
              <a:rPr lang="en-GB" smtClean="0"/>
              <a:t>13/09/2021</a:t>
            </a:fld>
            <a:endParaRPr lang="en-GB"/>
          </a:p>
        </p:txBody>
      </p:sp>
      <p:sp>
        <p:nvSpPr>
          <p:cNvPr id="5" name="Footer Placeholder 4">
            <a:extLst>
              <a:ext uri="{FF2B5EF4-FFF2-40B4-BE49-F238E27FC236}">
                <a16:creationId xmlns:a16="http://schemas.microsoft.com/office/drawing/2014/main" id="{806FC954-5F16-5340-BE24-974711FDD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9C69D8-5665-5648-BF50-FBF5C1A59C25}"/>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76461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8B9B-0902-3F47-9A5E-FE21BB29012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BB85666-5AFA-FD46-B912-C5D6F1514F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317DDA8-71EF-A845-B146-2D9C8EB79F0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23F04D9-B631-7743-916D-A39A6D33FDC2}"/>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6" name="Footer Placeholder 5">
            <a:extLst>
              <a:ext uri="{FF2B5EF4-FFF2-40B4-BE49-F238E27FC236}">
                <a16:creationId xmlns:a16="http://schemas.microsoft.com/office/drawing/2014/main" id="{B5430CC5-7F33-F04E-B409-761464BB4B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959860-3E17-7C44-8EDE-917EE5586812}"/>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268133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C9E5-2BA7-094E-A394-63F5A923C6F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4361CC5-6571-BA48-8327-E3EF9C3C06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9B589BA-8B91-634D-A75F-EDD7A41C2F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A101B62-CC06-0846-BEA5-A52B01F3B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661962-24CA-5C41-B0B8-A3F2FA9954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570BF63-1E2B-1340-B3C8-F037F7F67067}"/>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8" name="Footer Placeholder 7">
            <a:extLst>
              <a:ext uri="{FF2B5EF4-FFF2-40B4-BE49-F238E27FC236}">
                <a16:creationId xmlns:a16="http://schemas.microsoft.com/office/drawing/2014/main" id="{0C9B5C64-A57B-7A4F-8873-311A3EF9EA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2050CA-7612-4A4B-8988-142E6EB58101}"/>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52520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DB77-C7C7-1C42-93F5-F609258F4CD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DF21575-860A-374D-B03A-E16B4A99208F}"/>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4" name="Footer Placeholder 3">
            <a:extLst>
              <a:ext uri="{FF2B5EF4-FFF2-40B4-BE49-F238E27FC236}">
                <a16:creationId xmlns:a16="http://schemas.microsoft.com/office/drawing/2014/main" id="{968D90E7-0C56-EA4C-A7D0-7DA55A0B19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B4AD1E-0FF4-A144-9FB8-48BD95C179FE}"/>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102188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7FC6C-D811-C849-8981-AE3FBEF62143}"/>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3" name="Footer Placeholder 2">
            <a:extLst>
              <a:ext uri="{FF2B5EF4-FFF2-40B4-BE49-F238E27FC236}">
                <a16:creationId xmlns:a16="http://schemas.microsoft.com/office/drawing/2014/main" id="{D296A610-02A9-1B43-8198-2050CF06FA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2BD354-EDB2-6A40-85B5-69894084FBBB}"/>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377914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2A84-55D5-A447-9DE3-4440340901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412C4DE-F770-0C44-91B4-A69B325C1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6A6D647-E6D7-E545-8199-06F3A08BD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6DB472-70E3-0D43-BDCF-2D6ACAE3A01D}"/>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6" name="Footer Placeholder 5">
            <a:extLst>
              <a:ext uri="{FF2B5EF4-FFF2-40B4-BE49-F238E27FC236}">
                <a16:creationId xmlns:a16="http://schemas.microsoft.com/office/drawing/2014/main" id="{EEBE9302-BCC5-1D4D-8C10-BAB57772EA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1DEB02-12BA-8D4A-80C4-16ADC71D3589}"/>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3874049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3419-2B02-7240-BB78-C26F12A1A3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11AEE0F-431E-CD48-9EB4-8EDDD70C0D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9222E6-57C3-FF49-A715-18A8ED752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62F1F3B-0977-ED41-B11F-BC448A31E1B2}"/>
              </a:ext>
            </a:extLst>
          </p:cNvPr>
          <p:cNvSpPr>
            <a:spLocks noGrp="1"/>
          </p:cNvSpPr>
          <p:nvPr>
            <p:ph type="dt" sz="half" idx="10"/>
          </p:nvPr>
        </p:nvSpPr>
        <p:spPr/>
        <p:txBody>
          <a:bodyPr/>
          <a:lstStyle/>
          <a:p>
            <a:fld id="{6D7C225D-B07A-4847-8B25-1BA8A2961345}" type="datetimeFigureOut">
              <a:rPr lang="en-GB" smtClean="0"/>
              <a:t>13/09/2021</a:t>
            </a:fld>
            <a:endParaRPr lang="en-GB"/>
          </a:p>
        </p:txBody>
      </p:sp>
      <p:sp>
        <p:nvSpPr>
          <p:cNvPr id="6" name="Footer Placeholder 5">
            <a:extLst>
              <a:ext uri="{FF2B5EF4-FFF2-40B4-BE49-F238E27FC236}">
                <a16:creationId xmlns:a16="http://schemas.microsoft.com/office/drawing/2014/main" id="{F42DE54F-B6C0-254A-969A-4C0FDD2759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D80DAA-4520-BA44-A55D-2E1708A703B2}"/>
              </a:ext>
            </a:extLst>
          </p:cNvPr>
          <p:cNvSpPr>
            <a:spLocks noGrp="1"/>
          </p:cNvSpPr>
          <p:nvPr>
            <p:ph type="sldNum" sz="quarter" idx="12"/>
          </p:nvPr>
        </p:nvSpPr>
        <p:spPr/>
        <p:txBody>
          <a:bodyPr/>
          <a:lstStyle/>
          <a:p>
            <a:fld id="{20239786-869B-7A45-B3DF-79EEDDCD6C42}" type="slidenum">
              <a:rPr lang="en-GB" smtClean="0"/>
              <a:t>‹#›</a:t>
            </a:fld>
            <a:endParaRPr lang="en-GB"/>
          </a:p>
        </p:txBody>
      </p:sp>
    </p:spTree>
    <p:extLst>
      <p:ext uri="{BB962C8B-B14F-4D97-AF65-F5344CB8AC3E}">
        <p14:creationId xmlns:p14="http://schemas.microsoft.com/office/powerpoint/2010/main" val="327901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C761F8-90C6-DF42-80B1-AFF78F539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C74DA76-1DC0-194A-BD35-443D21F79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BF7C681-7EA1-0D41-ADEA-3C058F0221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C225D-B07A-4847-8B25-1BA8A2961345}" type="datetimeFigureOut">
              <a:rPr lang="en-GB" smtClean="0"/>
              <a:t>13/09/2021</a:t>
            </a:fld>
            <a:endParaRPr lang="en-GB"/>
          </a:p>
        </p:txBody>
      </p:sp>
      <p:sp>
        <p:nvSpPr>
          <p:cNvPr id="5" name="Footer Placeholder 4">
            <a:extLst>
              <a:ext uri="{FF2B5EF4-FFF2-40B4-BE49-F238E27FC236}">
                <a16:creationId xmlns:a16="http://schemas.microsoft.com/office/drawing/2014/main" id="{4E3AD392-BB52-BE47-8688-97E938F22C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C4ABDD-1D8F-8646-807D-1119F3DC9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39786-869B-7A45-B3DF-79EEDDCD6C42}" type="slidenum">
              <a:rPr lang="en-GB" smtClean="0"/>
              <a:t>‹#›</a:t>
            </a:fld>
            <a:endParaRPr lang="en-GB"/>
          </a:p>
        </p:txBody>
      </p:sp>
    </p:spTree>
    <p:extLst>
      <p:ext uri="{BB962C8B-B14F-4D97-AF65-F5344CB8AC3E}">
        <p14:creationId xmlns:p14="http://schemas.microsoft.com/office/powerpoint/2010/main" val="1165249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9DEAC-F451-5947-A8FB-D0EB8B94D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4232217-0394-FE4E-B0E4-DDC0CE1FAB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EEDA50-A67A-1F47-9849-9E0AC4EB0E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8795D-0D20-4C49-BE12-FDA5D63249BF}" type="datetimeFigureOut">
              <a:rPr lang="en-GB" smtClean="0"/>
              <a:t>13/09/2021</a:t>
            </a:fld>
            <a:endParaRPr lang="en-GB"/>
          </a:p>
        </p:txBody>
      </p:sp>
      <p:sp>
        <p:nvSpPr>
          <p:cNvPr id="5" name="Footer Placeholder 4">
            <a:extLst>
              <a:ext uri="{FF2B5EF4-FFF2-40B4-BE49-F238E27FC236}">
                <a16:creationId xmlns:a16="http://schemas.microsoft.com/office/drawing/2014/main" id="{4A96BB5C-36E5-F441-B4D0-460E504B0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806EEB-6D19-6343-8A6E-BA76258BDD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872B3-DE42-2C4A-ADA7-5B2379D7EC3B}" type="slidenum">
              <a:rPr lang="en-GB" smtClean="0"/>
              <a:t>‹#›</a:t>
            </a:fld>
            <a:endParaRPr lang="en-GB"/>
          </a:p>
        </p:txBody>
      </p:sp>
    </p:spTree>
    <p:extLst>
      <p:ext uri="{BB962C8B-B14F-4D97-AF65-F5344CB8AC3E}">
        <p14:creationId xmlns:p14="http://schemas.microsoft.com/office/powerpoint/2010/main" val="3943839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8F326-F7D8-A345-BB29-C94B96AC8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97C65C5-A537-E24B-A465-429644EC9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4169CF-15D5-DF45-9214-01A85B623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15DF4-EBD5-9B44-AFC5-7EE0F953AA9B}" type="datetimeFigureOut">
              <a:rPr lang="en-GB" smtClean="0"/>
              <a:t>13/09/2021</a:t>
            </a:fld>
            <a:endParaRPr lang="en-GB"/>
          </a:p>
        </p:txBody>
      </p:sp>
      <p:sp>
        <p:nvSpPr>
          <p:cNvPr id="5" name="Footer Placeholder 4">
            <a:extLst>
              <a:ext uri="{FF2B5EF4-FFF2-40B4-BE49-F238E27FC236}">
                <a16:creationId xmlns:a16="http://schemas.microsoft.com/office/drawing/2014/main" id="{6A246ADB-101F-B44E-BC4E-6BBC46139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6A71DF1-9254-BB4A-947C-0A0AF572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BA467-65C8-4D4B-8FA6-9B98F4D501D4}" type="slidenum">
              <a:rPr lang="en-GB" smtClean="0"/>
              <a:t>‹#›</a:t>
            </a:fld>
            <a:endParaRPr lang="en-GB"/>
          </a:p>
        </p:txBody>
      </p:sp>
    </p:spTree>
    <p:extLst>
      <p:ext uri="{BB962C8B-B14F-4D97-AF65-F5344CB8AC3E}">
        <p14:creationId xmlns:p14="http://schemas.microsoft.com/office/powerpoint/2010/main" val="37971130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GX1aS3WnAFw?feature=oembed" TargetMode="External"/><Relationship Id="rId5" Type="http://schemas.openxmlformats.org/officeDocument/2006/relationships/image" Target="../media/image25.jpeg"/><Relationship Id="rId4" Type="http://schemas.openxmlformats.org/officeDocument/2006/relationships/hyperlink" Target="https://www.yadvashem.org/education/educational-videos.html"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yadvashem.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video" Target="https://www.youtube.com/embed/Q78COTwT7nE?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C4202-96B2-E249-B826-FD1D133BE99E}"/>
              </a:ext>
            </a:extLst>
          </p:cNvPr>
          <p:cNvSpPr>
            <a:spLocks noGrp="1"/>
          </p:cNvSpPr>
          <p:nvPr>
            <p:ph type="ctrTitle"/>
          </p:nvPr>
        </p:nvSpPr>
        <p:spPr>
          <a:xfrm>
            <a:off x="890338" y="640080"/>
            <a:ext cx="3734014" cy="3566160"/>
          </a:xfrm>
        </p:spPr>
        <p:txBody>
          <a:bodyPr anchor="b">
            <a:normAutofit/>
          </a:bodyPr>
          <a:lstStyle/>
          <a:p>
            <a:pPr algn="l"/>
            <a:r>
              <a:rPr lang="en-GB" sz="4400" b="1" dirty="0"/>
              <a:t>What were the consequences of WW2 for Mandate Palestine?</a:t>
            </a:r>
          </a:p>
        </p:txBody>
      </p:sp>
      <p:sp>
        <p:nvSpPr>
          <p:cNvPr id="3" name="Subtitle 2">
            <a:extLst>
              <a:ext uri="{FF2B5EF4-FFF2-40B4-BE49-F238E27FC236}">
                <a16:creationId xmlns:a16="http://schemas.microsoft.com/office/drawing/2014/main" id="{E0FC043B-87A1-D14A-8D7E-65D0EEBF362E}"/>
              </a:ext>
            </a:extLst>
          </p:cNvPr>
          <p:cNvSpPr>
            <a:spLocks noGrp="1"/>
          </p:cNvSpPr>
          <p:nvPr>
            <p:ph type="subTitle" idx="1"/>
          </p:nvPr>
        </p:nvSpPr>
        <p:spPr>
          <a:xfrm>
            <a:off x="890339" y="4636008"/>
            <a:ext cx="3734014" cy="1572768"/>
          </a:xfrm>
        </p:spPr>
        <p:txBody>
          <a:bodyPr>
            <a:normAutofit/>
          </a:bodyPr>
          <a:lstStyle/>
          <a:p>
            <a:pPr algn="l"/>
            <a:r>
              <a:rPr lang="en-GB" sz="3600" dirty="0"/>
              <a:t>Lesson 6</a:t>
            </a:r>
          </a:p>
        </p:txBody>
      </p:sp>
      <p:sp>
        <p:nvSpPr>
          <p:cNvPr id="7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istorian on King David Hotel bombing: &amp;#39;It was an act of terror&amp;#39; - Israel  News - Haaretz.com">
            <a:extLst>
              <a:ext uri="{FF2B5EF4-FFF2-40B4-BE49-F238E27FC236}">
                <a16:creationId xmlns:a16="http://schemas.microsoft.com/office/drawing/2014/main" id="{12B957E9-C2B7-3743-B18D-2E5C67DAF2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41" r="1177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B3524F6-6AB5-5941-B546-B7968CDE7A71}"/>
              </a:ext>
            </a:extLst>
          </p:cNvPr>
          <p:cNvSpPr>
            <a:spLocks noChangeArrowheads="1"/>
          </p:cNvSpPr>
          <p:nvPr/>
        </p:nvSpPr>
        <p:spPr bwMode="auto">
          <a:xfrm>
            <a:off x="0" y="358345"/>
            <a:ext cx="276500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958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26375-741D-7049-96ED-5C736DA069B0}"/>
              </a:ext>
            </a:extLst>
          </p:cNvPr>
          <p:cNvSpPr>
            <a:spLocks noGrp="1"/>
          </p:cNvSpPr>
          <p:nvPr>
            <p:ph type="title"/>
          </p:nvPr>
        </p:nvSpPr>
        <p:spPr>
          <a:xfrm>
            <a:off x="692428" y="365125"/>
            <a:ext cx="10824704" cy="1325563"/>
          </a:xfrm>
        </p:spPr>
        <p:txBody>
          <a:bodyPr>
            <a:normAutofit/>
          </a:bodyPr>
          <a:lstStyle/>
          <a:p>
            <a:pPr algn="ctr"/>
            <a:r>
              <a:rPr lang="en-GB" sz="4800" b="1" dirty="0"/>
              <a:t>The 1936-1939 Arab Revolt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2D2177-1109-B54C-9568-FCB2D9EC4DEC}"/>
              </a:ext>
            </a:extLst>
          </p:cNvPr>
          <p:cNvSpPr>
            <a:spLocks noGrp="1"/>
          </p:cNvSpPr>
          <p:nvPr>
            <p:ph idx="1"/>
          </p:nvPr>
        </p:nvSpPr>
        <p:spPr>
          <a:xfrm>
            <a:off x="830844" y="3798595"/>
            <a:ext cx="10686288" cy="2747288"/>
          </a:xfrm>
        </p:spPr>
        <p:txBody>
          <a:bodyPr>
            <a:noAutofit/>
          </a:bodyPr>
          <a:lstStyle/>
          <a:p>
            <a:r>
              <a:rPr lang="en-GB" sz="2200" dirty="0"/>
              <a:t>Last lesson we saw that there was </a:t>
            </a:r>
            <a:r>
              <a:rPr lang="en-GB" sz="2200" b="1" dirty="0"/>
              <a:t>increasing tension </a:t>
            </a:r>
            <a:r>
              <a:rPr lang="en-GB" sz="2200" dirty="0"/>
              <a:t>between Palestinians and Jews in Mandate Palestine in the </a:t>
            </a:r>
            <a:r>
              <a:rPr lang="en-GB" sz="2200" b="1" dirty="0"/>
              <a:t>1920s</a:t>
            </a:r>
            <a:r>
              <a:rPr lang="en-GB" sz="2200" dirty="0"/>
              <a:t> and </a:t>
            </a:r>
            <a:r>
              <a:rPr lang="en-GB" sz="2200" b="1" dirty="0"/>
              <a:t>1930s</a:t>
            </a:r>
            <a:r>
              <a:rPr lang="en-GB" sz="2200" dirty="0"/>
              <a:t>, which often turned into </a:t>
            </a:r>
            <a:r>
              <a:rPr lang="en-GB" sz="2200" b="1" dirty="0"/>
              <a:t>violence</a:t>
            </a:r>
            <a:r>
              <a:rPr lang="en-GB" sz="2200" dirty="0"/>
              <a:t>. </a:t>
            </a:r>
            <a:r>
              <a:rPr lang="en-GB" sz="2200" i="1" dirty="0">
                <a:solidFill>
                  <a:schemeClr val="accent2"/>
                </a:solidFill>
              </a:rPr>
              <a:t>What other examples of violence can you remember? Your homework might be useful here</a:t>
            </a:r>
          </a:p>
          <a:p>
            <a:r>
              <a:rPr lang="en-GB" sz="2200" dirty="0"/>
              <a:t>This came to a head with the </a:t>
            </a:r>
            <a:r>
              <a:rPr lang="en-GB" sz="2200" b="1" dirty="0"/>
              <a:t>1936-1939 Arab Revolt</a:t>
            </a:r>
            <a:r>
              <a:rPr lang="en-GB" sz="2200" dirty="0"/>
              <a:t>, a large-scale nationalist uprising of Palestinian Arabs against the British administration. At the start of the revolt, it was considered that Britain might need to partition (split) Mandate Palestine into </a:t>
            </a:r>
            <a:r>
              <a:rPr lang="en-GB" sz="2200" b="1" dirty="0"/>
              <a:t>one Palestinian state and one Jewish state</a:t>
            </a:r>
            <a:r>
              <a:rPr lang="en-GB" sz="2200" dirty="0"/>
              <a:t>. </a:t>
            </a:r>
            <a:r>
              <a:rPr lang="en-US" sz="2200" dirty="0"/>
              <a:t>But the Palestinians were not happy with partition as this would result in a further loss of their land</a:t>
            </a:r>
          </a:p>
        </p:txBody>
      </p:sp>
      <p:pic>
        <p:nvPicPr>
          <p:cNvPr id="7" name="Picture 6" descr="Graphical user interface, application, Word&#10;&#10;Description automatically generated">
            <a:extLst>
              <a:ext uri="{FF2B5EF4-FFF2-40B4-BE49-F238E27FC236}">
                <a16:creationId xmlns:a16="http://schemas.microsoft.com/office/drawing/2014/main" id="{73B0BDF7-4790-0C4B-BA8E-D3761BB4A49C}"/>
              </a:ext>
            </a:extLst>
          </p:cNvPr>
          <p:cNvPicPr>
            <a:picLocks noChangeAspect="1"/>
          </p:cNvPicPr>
          <p:nvPr/>
        </p:nvPicPr>
        <p:blipFill rotWithShape="1">
          <a:blip r:embed="rId2">
            <a:alphaModFix amt="35000"/>
            <a:extLst>
              <a:ext uri="{28A0092B-C50C-407E-A947-70E740481C1C}">
                <a14:useLocalDpi xmlns:a14="http://schemas.microsoft.com/office/drawing/2010/main"/>
              </a:ext>
            </a:extLst>
          </a:blip>
          <a:srcRect t="76248"/>
          <a:stretch/>
        </p:blipFill>
        <p:spPr>
          <a:xfrm>
            <a:off x="3279599" y="1910371"/>
            <a:ext cx="5632802" cy="1845149"/>
          </a:xfrm>
          <a:prstGeom prst="rect">
            <a:avLst/>
          </a:prstGeom>
        </p:spPr>
      </p:pic>
    </p:spTree>
    <p:extLst>
      <p:ext uri="{BB962C8B-B14F-4D97-AF65-F5344CB8AC3E}">
        <p14:creationId xmlns:p14="http://schemas.microsoft.com/office/powerpoint/2010/main" val="78515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A2CD5-7E90-E84C-861A-8C44CC5705B7}"/>
              </a:ext>
            </a:extLst>
          </p:cNvPr>
          <p:cNvSpPr>
            <a:spLocks noGrp="1"/>
          </p:cNvSpPr>
          <p:nvPr>
            <p:ph type="title"/>
          </p:nvPr>
        </p:nvSpPr>
        <p:spPr>
          <a:xfrm>
            <a:off x="652107" y="557457"/>
            <a:ext cx="11708495" cy="1325563"/>
          </a:xfrm>
        </p:spPr>
        <p:txBody>
          <a:bodyPr>
            <a:noAutofit/>
          </a:bodyPr>
          <a:lstStyle/>
          <a:p>
            <a:r>
              <a:rPr lang="en-GB" sz="2800" b="1" dirty="0"/>
              <a:t>6a. If not partition, what should Britain do? Britain’s concerns in 1939</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CF33F4-521F-2C4B-8411-081D81FCF527}"/>
              </a:ext>
            </a:extLst>
          </p:cNvPr>
          <p:cNvSpPr txBox="1"/>
          <p:nvPr/>
        </p:nvSpPr>
        <p:spPr>
          <a:xfrm>
            <a:off x="4160424" y="2922409"/>
            <a:ext cx="7468556" cy="1015663"/>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90000" rtlCol="0">
            <a:noAutofit/>
          </a:bodyPr>
          <a:lstStyle/>
          <a:p>
            <a:pPr algn="just"/>
            <a:r>
              <a:rPr lang="en-GB" sz="1600" b="1" u="sng" dirty="0">
                <a:solidFill>
                  <a:schemeClr val="accent1"/>
                </a:solidFill>
              </a:rPr>
              <a:t>Concern A: </a:t>
            </a:r>
            <a:r>
              <a:rPr lang="en-GB" sz="1600" dirty="0">
                <a:solidFill>
                  <a:schemeClr val="accent1"/>
                </a:solidFill>
              </a:rPr>
              <a:t>Britain needed to keep the Palestinians happy - it didn’t want a repeat of the Arab Revolt. The Arab Revolt had damaged buses, railways, oil pipelines and army posts in Mandate Palestine. The British had to deploy 20,000 soldiers to restore order (and unfortunately there were many incidents of brutality by British police and troops)</a:t>
            </a:r>
          </a:p>
        </p:txBody>
      </p:sp>
      <p:sp>
        <p:nvSpPr>
          <p:cNvPr id="6" name="TextBox 5">
            <a:extLst>
              <a:ext uri="{FF2B5EF4-FFF2-40B4-BE49-F238E27FC236}">
                <a16:creationId xmlns:a16="http://schemas.microsoft.com/office/drawing/2014/main" id="{6ED3EAE1-04ED-3741-9539-289D0C3B8C00}"/>
              </a:ext>
            </a:extLst>
          </p:cNvPr>
          <p:cNvSpPr txBox="1"/>
          <p:nvPr/>
        </p:nvSpPr>
        <p:spPr>
          <a:xfrm>
            <a:off x="4160424" y="4132569"/>
            <a:ext cx="7468556" cy="1270145"/>
          </a:xfrm>
          <a:prstGeom prst="rect">
            <a:avLst/>
          </a:prstGeom>
        </p:spPr>
        <p:style>
          <a:lnRef idx="2">
            <a:schemeClr val="accent5"/>
          </a:lnRef>
          <a:fillRef idx="1">
            <a:schemeClr val="lt1"/>
          </a:fillRef>
          <a:effectRef idx="0">
            <a:schemeClr val="accent5"/>
          </a:effectRef>
          <a:fontRef idx="minor">
            <a:schemeClr val="dk1"/>
          </a:fontRef>
        </p:style>
        <p:txBody>
          <a:bodyPr wrap="square" lIns="90000" rtlCol="0">
            <a:noAutofit/>
          </a:bodyPr>
          <a:lstStyle/>
          <a:p>
            <a:pPr algn="just"/>
            <a:r>
              <a:rPr lang="en-GB" sz="1600" b="1" u="sng" dirty="0">
                <a:solidFill>
                  <a:schemeClr val="accent5"/>
                </a:solidFill>
              </a:rPr>
              <a:t>Concern B: </a:t>
            </a:r>
            <a:r>
              <a:rPr lang="en-GB" sz="1600" dirty="0">
                <a:solidFill>
                  <a:schemeClr val="accent5"/>
                </a:solidFill>
              </a:rPr>
              <a:t>War was looking increasingly likely now. Stability in Mandate Palestine and the Middle East more broadly was vital for the British because this area was home to important communication and supply lines, and </a:t>
            </a:r>
            <a:r>
              <a:rPr lang="en-GB" sz="1600" b="1" dirty="0">
                <a:solidFill>
                  <a:schemeClr val="accent5"/>
                </a:solidFill>
              </a:rPr>
              <a:t>oil</a:t>
            </a:r>
            <a:r>
              <a:rPr lang="en-GB" sz="1600" dirty="0">
                <a:solidFill>
                  <a:schemeClr val="accent5"/>
                </a:solidFill>
              </a:rPr>
              <a:t>! These things would be even more important than usual in the event of a war, so Britain needed stability in Mandate Palestine and the Middle East</a:t>
            </a:r>
          </a:p>
        </p:txBody>
      </p:sp>
      <p:sp>
        <p:nvSpPr>
          <p:cNvPr id="8" name="Rectangle 7">
            <a:extLst>
              <a:ext uri="{FF2B5EF4-FFF2-40B4-BE49-F238E27FC236}">
                <a16:creationId xmlns:a16="http://schemas.microsoft.com/office/drawing/2014/main" id="{77CDAC5D-0D0B-CF43-ADBF-E0E513D62882}"/>
              </a:ext>
            </a:extLst>
          </p:cNvPr>
          <p:cNvSpPr/>
          <p:nvPr/>
        </p:nvSpPr>
        <p:spPr>
          <a:xfrm>
            <a:off x="652107" y="1857993"/>
            <a:ext cx="10976873" cy="923330"/>
          </a:xfrm>
          <a:prstGeom prst="rect">
            <a:avLst/>
          </a:prstGeom>
        </p:spPr>
        <p:txBody>
          <a:bodyPr wrap="square">
            <a:spAutoFit/>
          </a:bodyPr>
          <a:lstStyle/>
          <a:p>
            <a:r>
              <a:rPr lang="en-US" i="1" dirty="0"/>
              <a:t>Britain needed to keep the Palestinians happy – it didn’t want another Arab Revolt, especially with another world war on the horizon. But what about Britain’s commitment to establishing a Jewish national home in Mandate Palestine? This was needed more than ever before with so many Jews fleeing persecution in Nazi Germany</a:t>
            </a:r>
          </a:p>
        </p:txBody>
      </p:sp>
      <p:sp>
        <p:nvSpPr>
          <p:cNvPr id="10" name="Rectangle 9">
            <a:extLst>
              <a:ext uri="{FF2B5EF4-FFF2-40B4-BE49-F238E27FC236}">
                <a16:creationId xmlns:a16="http://schemas.microsoft.com/office/drawing/2014/main" id="{DA1AC001-E469-194F-995C-8D45CE10AF5C}"/>
              </a:ext>
            </a:extLst>
          </p:cNvPr>
          <p:cNvSpPr/>
          <p:nvPr/>
        </p:nvSpPr>
        <p:spPr>
          <a:xfrm>
            <a:off x="4160424" y="5555817"/>
            <a:ext cx="7468556" cy="1001969"/>
          </a:xfrm>
          <a:prstGeom prst="rect">
            <a:avLst/>
          </a:prstGeom>
        </p:spPr>
        <p:style>
          <a:lnRef idx="2">
            <a:schemeClr val="accent3"/>
          </a:lnRef>
          <a:fillRef idx="1">
            <a:schemeClr val="lt1"/>
          </a:fillRef>
          <a:effectRef idx="0">
            <a:schemeClr val="accent3"/>
          </a:effectRef>
          <a:fontRef idx="minor">
            <a:schemeClr val="dk1"/>
          </a:fontRef>
        </p:style>
        <p:txBody>
          <a:bodyPr wrap="square" lIns="90000">
            <a:noAutofit/>
          </a:bodyPr>
          <a:lstStyle/>
          <a:p>
            <a:pPr algn="just"/>
            <a:r>
              <a:rPr lang="en-GB" sz="1600" b="1" u="sng" dirty="0">
                <a:solidFill>
                  <a:schemeClr val="accent3"/>
                </a:solidFill>
              </a:rPr>
              <a:t>Concern C: </a:t>
            </a:r>
            <a:r>
              <a:rPr lang="en-GB" sz="1600" dirty="0">
                <a:solidFill>
                  <a:schemeClr val="accent3"/>
                </a:solidFill>
              </a:rPr>
              <a:t>Britain had promised to help with the establishment of a homeland for the Jews in Mandate Palestine. This promise had even been incorporated into the Mandate! This was now more important than ever, particularly in light of the way Jews were being treated in Nazi Germany</a:t>
            </a:r>
          </a:p>
        </p:txBody>
      </p:sp>
      <p:pic>
        <p:nvPicPr>
          <p:cNvPr id="16" name="Graphic 15" descr="Scales of justice outline">
            <a:extLst>
              <a:ext uri="{FF2B5EF4-FFF2-40B4-BE49-F238E27FC236}">
                <a16:creationId xmlns:a16="http://schemas.microsoft.com/office/drawing/2014/main" id="{53566821-9F86-8A42-A875-094C1A60FF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78444">
            <a:off x="10641097" y="96951"/>
            <a:ext cx="1380277" cy="1380277"/>
          </a:xfrm>
          <a:prstGeom prst="rect">
            <a:avLst/>
          </a:prstGeom>
        </p:spPr>
      </p:pic>
      <p:sp>
        <p:nvSpPr>
          <p:cNvPr id="21" name="Rectangle 20">
            <a:extLst>
              <a:ext uri="{FF2B5EF4-FFF2-40B4-BE49-F238E27FC236}">
                <a16:creationId xmlns:a16="http://schemas.microsoft.com/office/drawing/2014/main" id="{70E96E1A-C5C2-D94A-81DC-68BAE9B4D946}"/>
              </a:ext>
            </a:extLst>
          </p:cNvPr>
          <p:cNvSpPr/>
          <p:nvPr/>
        </p:nvSpPr>
        <p:spPr>
          <a:xfrm>
            <a:off x="357348" y="3223293"/>
            <a:ext cx="3551914" cy="2983124"/>
          </a:xfrm>
          <a:custGeom>
            <a:avLst/>
            <a:gdLst>
              <a:gd name="connsiteX0" fmla="*/ 0 w 3551914"/>
              <a:gd name="connsiteY0" fmla="*/ 0 h 2983124"/>
              <a:gd name="connsiteX1" fmla="*/ 663024 w 3551914"/>
              <a:gd name="connsiteY1" fmla="*/ 0 h 2983124"/>
              <a:gd name="connsiteX2" fmla="*/ 1290529 w 3551914"/>
              <a:gd name="connsiteY2" fmla="*/ 0 h 2983124"/>
              <a:gd name="connsiteX3" fmla="*/ 1882514 w 3551914"/>
              <a:gd name="connsiteY3" fmla="*/ 0 h 2983124"/>
              <a:gd name="connsiteX4" fmla="*/ 2474500 w 3551914"/>
              <a:gd name="connsiteY4" fmla="*/ 0 h 2983124"/>
              <a:gd name="connsiteX5" fmla="*/ 3551914 w 3551914"/>
              <a:gd name="connsiteY5" fmla="*/ 0 h 2983124"/>
              <a:gd name="connsiteX6" fmla="*/ 3551914 w 3551914"/>
              <a:gd name="connsiteY6" fmla="*/ 626456 h 2983124"/>
              <a:gd name="connsiteX7" fmla="*/ 3551914 w 3551914"/>
              <a:gd name="connsiteY7" fmla="*/ 1163418 h 2983124"/>
              <a:gd name="connsiteX8" fmla="*/ 3551914 w 3551914"/>
              <a:gd name="connsiteY8" fmla="*/ 1789874 h 2983124"/>
              <a:gd name="connsiteX9" fmla="*/ 3551914 w 3551914"/>
              <a:gd name="connsiteY9" fmla="*/ 2297005 h 2983124"/>
              <a:gd name="connsiteX10" fmla="*/ 3551914 w 3551914"/>
              <a:gd name="connsiteY10" fmla="*/ 2983124 h 2983124"/>
              <a:gd name="connsiteX11" fmla="*/ 3030967 w 3551914"/>
              <a:gd name="connsiteY11" fmla="*/ 2983124 h 2983124"/>
              <a:gd name="connsiteX12" fmla="*/ 2367943 w 3551914"/>
              <a:gd name="connsiteY12" fmla="*/ 2983124 h 2983124"/>
              <a:gd name="connsiteX13" fmla="*/ 1811476 w 3551914"/>
              <a:gd name="connsiteY13" fmla="*/ 2983124 h 2983124"/>
              <a:gd name="connsiteX14" fmla="*/ 1148452 w 3551914"/>
              <a:gd name="connsiteY14" fmla="*/ 2983124 h 2983124"/>
              <a:gd name="connsiteX15" fmla="*/ 627505 w 3551914"/>
              <a:gd name="connsiteY15" fmla="*/ 2983124 h 2983124"/>
              <a:gd name="connsiteX16" fmla="*/ 0 w 3551914"/>
              <a:gd name="connsiteY16" fmla="*/ 2983124 h 2983124"/>
              <a:gd name="connsiteX17" fmla="*/ 0 w 3551914"/>
              <a:gd name="connsiteY17" fmla="*/ 2475993 h 2983124"/>
              <a:gd name="connsiteX18" fmla="*/ 0 w 3551914"/>
              <a:gd name="connsiteY18" fmla="*/ 1968862 h 2983124"/>
              <a:gd name="connsiteX19" fmla="*/ 0 w 3551914"/>
              <a:gd name="connsiteY19" fmla="*/ 1461731 h 2983124"/>
              <a:gd name="connsiteX20" fmla="*/ 0 w 3551914"/>
              <a:gd name="connsiteY20" fmla="*/ 805443 h 2983124"/>
              <a:gd name="connsiteX21" fmla="*/ 0 w 3551914"/>
              <a:gd name="connsiteY21" fmla="*/ 0 h 29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914" h="2983124" fill="none" extrusionOk="0">
                <a:moveTo>
                  <a:pt x="0" y="0"/>
                </a:moveTo>
                <a:cubicBezTo>
                  <a:pt x="211388" y="-56930"/>
                  <a:pt x="514369" y="65089"/>
                  <a:pt x="663024" y="0"/>
                </a:cubicBezTo>
                <a:cubicBezTo>
                  <a:pt x="811679" y="-65089"/>
                  <a:pt x="1062383" y="67543"/>
                  <a:pt x="1290529" y="0"/>
                </a:cubicBezTo>
                <a:cubicBezTo>
                  <a:pt x="1518675" y="-67543"/>
                  <a:pt x="1732220" y="56398"/>
                  <a:pt x="1882514" y="0"/>
                </a:cubicBezTo>
                <a:cubicBezTo>
                  <a:pt x="2032808" y="-56398"/>
                  <a:pt x="2344034" y="2406"/>
                  <a:pt x="2474500" y="0"/>
                </a:cubicBezTo>
                <a:cubicBezTo>
                  <a:pt x="2604966" y="-2406"/>
                  <a:pt x="3334653" y="69825"/>
                  <a:pt x="3551914" y="0"/>
                </a:cubicBezTo>
                <a:cubicBezTo>
                  <a:pt x="3607139" y="127989"/>
                  <a:pt x="3530151" y="353676"/>
                  <a:pt x="3551914" y="626456"/>
                </a:cubicBezTo>
                <a:cubicBezTo>
                  <a:pt x="3573677" y="899236"/>
                  <a:pt x="3547644" y="980508"/>
                  <a:pt x="3551914" y="1163418"/>
                </a:cubicBezTo>
                <a:cubicBezTo>
                  <a:pt x="3556184" y="1346328"/>
                  <a:pt x="3492369" y="1570096"/>
                  <a:pt x="3551914" y="1789874"/>
                </a:cubicBezTo>
                <a:cubicBezTo>
                  <a:pt x="3611459" y="2009652"/>
                  <a:pt x="3520074" y="2194482"/>
                  <a:pt x="3551914" y="2297005"/>
                </a:cubicBezTo>
                <a:cubicBezTo>
                  <a:pt x="3583754" y="2399528"/>
                  <a:pt x="3470922" y="2641102"/>
                  <a:pt x="3551914" y="2983124"/>
                </a:cubicBezTo>
                <a:cubicBezTo>
                  <a:pt x="3353830" y="3025451"/>
                  <a:pt x="3227482" y="2979989"/>
                  <a:pt x="3030967" y="2983124"/>
                </a:cubicBezTo>
                <a:cubicBezTo>
                  <a:pt x="2834452" y="2986259"/>
                  <a:pt x="2601365" y="2929687"/>
                  <a:pt x="2367943" y="2983124"/>
                </a:cubicBezTo>
                <a:cubicBezTo>
                  <a:pt x="2134521" y="3036561"/>
                  <a:pt x="1958772" y="2918499"/>
                  <a:pt x="1811476" y="2983124"/>
                </a:cubicBezTo>
                <a:cubicBezTo>
                  <a:pt x="1664180" y="3047749"/>
                  <a:pt x="1418009" y="2935851"/>
                  <a:pt x="1148452" y="2983124"/>
                </a:cubicBezTo>
                <a:cubicBezTo>
                  <a:pt x="878895" y="3030397"/>
                  <a:pt x="826902" y="2921368"/>
                  <a:pt x="627505" y="2983124"/>
                </a:cubicBezTo>
                <a:cubicBezTo>
                  <a:pt x="428108" y="3044880"/>
                  <a:pt x="131476" y="2917170"/>
                  <a:pt x="0" y="2983124"/>
                </a:cubicBezTo>
                <a:cubicBezTo>
                  <a:pt x="-36207" y="2801583"/>
                  <a:pt x="27506" y="2578190"/>
                  <a:pt x="0" y="2475993"/>
                </a:cubicBezTo>
                <a:cubicBezTo>
                  <a:pt x="-27506" y="2373796"/>
                  <a:pt x="26661" y="2195551"/>
                  <a:pt x="0" y="1968862"/>
                </a:cubicBezTo>
                <a:cubicBezTo>
                  <a:pt x="-26661" y="1742173"/>
                  <a:pt x="53234" y="1598602"/>
                  <a:pt x="0" y="1461731"/>
                </a:cubicBezTo>
                <a:cubicBezTo>
                  <a:pt x="-53234" y="1324860"/>
                  <a:pt x="54296" y="1027729"/>
                  <a:pt x="0" y="805443"/>
                </a:cubicBezTo>
                <a:cubicBezTo>
                  <a:pt x="-54296" y="583157"/>
                  <a:pt x="91721" y="338802"/>
                  <a:pt x="0" y="0"/>
                </a:cubicBezTo>
                <a:close/>
              </a:path>
              <a:path w="3551914" h="2983124" stroke="0" extrusionOk="0">
                <a:moveTo>
                  <a:pt x="0" y="0"/>
                </a:moveTo>
                <a:cubicBezTo>
                  <a:pt x="142157" y="-19771"/>
                  <a:pt x="297222" y="38798"/>
                  <a:pt x="556467" y="0"/>
                </a:cubicBezTo>
                <a:cubicBezTo>
                  <a:pt x="815712" y="-38798"/>
                  <a:pt x="874141" y="21201"/>
                  <a:pt x="1041895" y="0"/>
                </a:cubicBezTo>
                <a:cubicBezTo>
                  <a:pt x="1209649" y="-21201"/>
                  <a:pt x="1490208" y="12331"/>
                  <a:pt x="1704919" y="0"/>
                </a:cubicBezTo>
                <a:cubicBezTo>
                  <a:pt x="1919630" y="-12331"/>
                  <a:pt x="2142214" y="5666"/>
                  <a:pt x="2261385" y="0"/>
                </a:cubicBezTo>
                <a:cubicBezTo>
                  <a:pt x="2380556" y="-5666"/>
                  <a:pt x="2571489" y="9517"/>
                  <a:pt x="2817852" y="0"/>
                </a:cubicBezTo>
                <a:cubicBezTo>
                  <a:pt x="3064215" y="-9517"/>
                  <a:pt x="3243505" y="57210"/>
                  <a:pt x="3551914" y="0"/>
                </a:cubicBezTo>
                <a:cubicBezTo>
                  <a:pt x="3571745" y="200849"/>
                  <a:pt x="3498044" y="352254"/>
                  <a:pt x="3551914" y="536962"/>
                </a:cubicBezTo>
                <a:cubicBezTo>
                  <a:pt x="3605784" y="721670"/>
                  <a:pt x="3492899" y="981745"/>
                  <a:pt x="3551914" y="1133587"/>
                </a:cubicBezTo>
                <a:cubicBezTo>
                  <a:pt x="3610929" y="1285430"/>
                  <a:pt x="3551101" y="1523090"/>
                  <a:pt x="3551914" y="1670549"/>
                </a:cubicBezTo>
                <a:cubicBezTo>
                  <a:pt x="3552727" y="1818008"/>
                  <a:pt x="3521097" y="2022887"/>
                  <a:pt x="3551914" y="2207512"/>
                </a:cubicBezTo>
                <a:cubicBezTo>
                  <a:pt x="3582731" y="2392137"/>
                  <a:pt x="3507368" y="2663098"/>
                  <a:pt x="3551914" y="2983124"/>
                </a:cubicBezTo>
                <a:cubicBezTo>
                  <a:pt x="3392259" y="2992164"/>
                  <a:pt x="3200056" y="2915936"/>
                  <a:pt x="2924409" y="2983124"/>
                </a:cubicBezTo>
                <a:cubicBezTo>
                  <a:pt x="2648762" y="3050312"/>
                  <a:pt x="2577178" y="2961304"/>
                  <a:pt x="2261385" y="2983124"/>
                </a:cubicBezTo>
                <a:cubicBezTo>
                  <a:pt x="1945592" y="3004944"/>
                  <a:pt x="1805867" y="2973710"/>
                  <a:pt x="1598361" y="2983124"/>
                </a:cubicBezTo>
                <a:cubicBezTo>
                  <a:pt x="1390855" y="2992538"/>
                  <a:pt x="1190735" y="2934281"/>
                  <a:pt x="1077414" y="2983124"/>
                </a:cubicBezTo>
                <a:cubicBezTo>
                  <a:pt x="964093" y="3031967"/>
                  <a:pt x="345789" y="2909221"/>
                  <a:pt x="0" y="2983124"/>
                </a:cubicBezTo>
                <a:cubicBezTo>
                  <a:pt x="-60226" y="2666632"/>
                  <a:pt x="53566" y="2568026"/>
                  <a:pt x="0" y="2326837"/>
                </a:cubicBezTo>
                <a:cubicBezTo>
                  <a:pt x="-53566" y="2085648"/>
                  <a:pt x="43379" y="1950948"/>
                  <a:pt x="0" y="1819706"/>
                </a:cubicBezTo>
                <a:cubicBezTo>
                  <a:pt x="-43379" y="1688464"/>
                  <a:pt x="50052" y="1492028"/>
                  <a:pt x="0" y="1282743"/>
                </a:cubicBezTo>
                <a:cubicBezTo>
                  <a:pt x="-50052" y="1073458"/>
                  <a:pt x="15615" y="953830"/>
                  <a:pt x="0" y="745781"/>
                </a:cubicBezTo>
                <a:cubicBezTo>
                  <a:pt x="-15615" y="537732"/>
                  <a:pt x="31401" y="342255"/>
                  <a:pt x="0" y="0"/>
                </a:cubicBezTo>
                <a:close/>
              </a:path>
            </a:pathLst>
          </a:custGeom>
          <a:ln w="381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wrap="square" lIns="90000">
            <a:noAutofit/>
          </a:bodyPr>
          <a:lstStyle/>
          <a:p>
            <a:r>
              <a:rPr lang="en-US" sz="1700" dirty="0"/>
              <a:t>In small groups, read through Britain’s concerns and answer these questions in your books:</a:t>
            </a:r>
          </a:p>
          <a:p>
            <a:pPr marL="342900" indent="-342900">
              <a:buFont typeface="+mj-lt"/>
              <a:buAutoNum type="arabicPeriod"/>
            </a:pPr>
            <a:r>
              <a:rPr lang="en-US" sz="1700" dirty="0"/>
              <a:t>Why were concerns A, B and C important to the British in 1939? </a:t>
            </a:r>
          </a:p>
          <a:p>
            <a:pPr marL="342900" indent="-342900">
              <a:buFont typeface="+mj-lt"/>
              <a:buAutoNum type="arabicPeriod"/>
            </a:pPr>
            <a:r>
              <a:rPr lang="en-US" sz="1700" dirty="0"/>
              <a:t>Was one of these concerns more important than the others?</a:t>
            </a:r>
          </a:p>
          <a:p>
            <a:pPr marL="342900" indent="-342900">
              <a:buFont typeface="+mj-lt"/>
              <a:buAutoNum type="arabicPeriod"/>
            </a:pPr>
            <a:r>
              <a:rPr lang="en-US" sz="1700" dirty="0"/>
              <a:t>What should Britain do now? Address what Britain should do about Jewish immigration in your answer</a:t>
            </a:r>
          </a:p>
        </p:txBody>
      </p:sp>
    </p:spTree>
    <p:extLst>
      <p:ext uri="{BB962C8B-B14F-4D97-AF65-F5344CB8AC3E}">
        <p14:creationId xmlns:p14="http://schemas.microsoft.com/office/powerpoint/2010/main" val="315833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E81C4-82FD-F04A-98D8-E6178C144359}"/>
              </a:ext>
            </a:extLst>
          </p:cNvPr>
          <p:cNvSpPr>
            <a:spLocks noGrp="1"/>
          </p:cNvSpPr>
          <p:nvPr>
            <p:ph type="title"/>
          </p:nvPr>
        </p:nvSpPr>
        <p:spPr>
          <a:xfrm>
            <a:off x="669036" y="370098"/>
            <a:ext cx="10515600" cy="1325563"/>
          </a:xfrm>
        </p:spPr>
        <p:txBody>
          <a:bodyPr>
            <a:normAutofit/>
          </a:bodyPr>
          <a:lstStyle/>
          <a:p>
            <a:r>
              <a:rPr lang="en-GB" b="1" dirty="0"/>
              <a:t>6b. The White Paper of 1939</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B90283-C3CE-AF4B-A3C5-2CFD4DDE3E73}"/>
              </a:ext>
            </a:extLst>
          </p:cNvPr>
          <p:cNvSpPr>
            <a:spLocks noGrp="1"/>
          </p:cNvSpPr>
          <p:nvPr>
            <p:ph idx="1"/>
          </p:nvPr>
        </p:nvSpPr>
        <p:spPr>
          <a:xfrm>
            <a:off x="337913" y="1862078"/>
            <a:ext cx="11652075" cy="4251960"/>
          </a:xfrm>
        </p:spPr>
        <p:txBody>
          <a:bodyPr>
            <a:normAutofit/>
          </a:bodyPr>
          <a:lstStyle/>
          <a:p>
            <a:r>
              <a:rPr lang="en-GB" sz="1800" dirty="0">
                <a:latin typeface="Calibri" panose="020F0502020204030204" pitchFamily="34" charset="0"/>
                <a:cs typeface="Calibri" panose="020F0502020204030204" pitchFamily="34" charset="0"/>
              </a:rPr>
              <a:t>In May 1939, a decision was finally reached and published by </a:t>
            </a:r>
            <a:r>
              <a:rPr lang="en-GB" sz="1800" b="1" dirty="0">
                <a:latin typeface="Calibri" panose="020F0502020204030204" pitchFamily="34" charset="0"/>
                <a:cs typeface="Calibri" panose="020F0502020204030204" pitchFamily="34" charset="0"/>
              </a:rPr>
              <a:t>Neville Chamberlain </a:t>
            </a:r>
            <a:r>
              <a:rPr lang="en-GB" sz="1800" dirty="0">
                <a:latin typeface="Calibri" panose="020F0502020204030204" pitchFamily="34" charset="0"/>
                <a:cs typeface="Calibri" panose="020F0502020204030204" pitchFamily="34" charset="0"/>
              </a:rPr>
              <a:t>(British Prime Minister) as the</a:t>
            </a:r>
            <a:r>
              <a:rPr lang="en-GB" sz="1800" dirty="0">
                <a:solidFill>
                  <a:schemeClr val="accent2"/>
                </a:solidFill>
                <a:latin typeface="Calibri" panose="020F0502020204030204" pitchFamily="34" charset="0"/>
                <a:cs typeface="Calibri" panose="020F0502020204030204" pitchFamily="34" charset="0"/>
              </a:rPr>
              <a:t> White Paper of 1939</a:t>
            </a:r>
          </a:p>
          <a:p>
            <a:pPr marL="457200" lvl="1" indent="0">
              <a:buNone/>
              <a:tabLst>
                <a:tab pos="10172700" algn="l"/>
                <a:tab pos="10709275" algn="l"/>
              </a:tabLst>
            </a:pPr>
            <a:endParaRPr lang="en-GB" sz="1800" dirty="0">
              <a:latin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4BA994F-C288-1249-B9D8-EF099048ABC0}"/>
              </a:ext>
            </a:extLst>
          </p:cNvPr>
          <p:cNvPicPr>
            <a:picLocks noChangeAspect="1"/>
          </p:cNvPicPr>
          <p:nvPr/>
        </p:nvPicPr>
        <p:blipFill rotWithShape="1">
          <a:blip r:embed="rId2"/>
          <a:srcRect l="6884" t="29909" r="48309" b="31795"/>
          <a:stretch/>
        </p:blipFill>
        <p:spPr>
          <a:xfrm rot="21324355">
            <a:off x="7797652" y="2769388"/>
            <a:ext cx="3977729" cy="2124839"/>
          </a:xfrm>
          <a:prstGeom prst="rect">
            <a:avLst/>
          </a:prstGeom>
        </p:spPr>
      </p:pic>
      <p:sp>
        <p:nvSpPr>
          <p:cNvPr id="7" name="Rectangle 6">
            <a:extLst>
              <a:ext uri="{FF2B5EF4-FFF2-40B4-BE49-F238E27FC236}">
                <a16:creationId xmlns:a16="http://schemas.microsoft.com/office/drawing/2014/main" id="{BD375C74-F263-4243-B522-428B532A35C7}"/>
              </a:ext>
            </a:extLst>
          </p:cNvPr>
          <p:cNvSpPr/>
          <p:nvPr/>
        </p:nvSpPr>
        <p:spPr>
          <a:xfrm>
            <a:off x="337913" y="2464791"/>
            <a:ext cx="7516934" cy="2585323"/>
          </a:xfrm>
          <a:prstGeom prst="rect">
            <a:avLst/>
          </a:prstGeom>
        </p:spPr>
        <p:txBody>
          <a:bodyPr wrap="square">
            <a:spAutoFit/>
          </a:bodyPr>
          <a:lstStyle/>
          <a:p>
            <a:pPr marL="457200" indent="-457200">
              <a:buFont typeface="+mj-lt"/>
              <a:buAutoNum type="arabicPeriod"/>
            </a:pPr>
            <a:r>
              <a:rPr lang="en-GB" dirty="0">
                <a:solidFill>
                  <a:schemeClr val="accent4"/>
                </a:solidFill>
                <a:latin typeface="Calibri" panose="020F0502020204030204" pitchFamily="34" charset="0"/>
                <a:cs typeface="Calibri" panose="020F0502020204030204" pitchFamily="34" charset="0"/>
              </a:rPr>
              <a:t>Stick </a:t>
            </a:r>
            <a:r>
              <a:rPr lang="en-GB" u="sng" dirty="0">
                <a:solidFill>
                  <a:schemeClr val="accent4"/>
                </a:solidFill>
                <a:latin typeface="Calibri" panose="020F0502020204030204" pitchFamily="34" charset="0"/>
                <a:cs typeface="Calibri" panose="020F0502020204030204" pitchFamily="34" charset="0"/>
              </a:rPr>
              <a:t>6b. The White Paper of 1939</a:t>
            </a:r>
            <a:r>
              <a:rPr lang="en-GB" dirty="0">
                <a:solidFill>
                  <a:schemeClr val="accent4"/>
                </a:solidFill>
                <a:latin typeface="Calibri" panose="020F0502020204030204" pitchFamily="34" charset="0"/>
                <a:cs typeface="Calibri" panose="020F0502020204030204" pitchFamily="34" charset="0"/>
              </a:rPr>
              <a:t> into your book and read through the key points</a:t>
            </a:r>
          </a:p>
          <a:p>
            <a:pPr marL="457200" indent="-457200">
              <a:buFont typeface="+mj-lt"/>
              <a:buAutoNum type="arabicPeriod"/>
            </a:pPr>
            <a:r>
              <a:rPr lang="en-GB" dirty="0">
                <a:solidFill>
                  <a:schemeClr val="accent4"/>
                </a:solidFill>
                <a:latin typeface="Calibri" panose="020F0502020204030204" pitchFamily="34" charset="0"/>
                <a:cs typeface="Calibri" panose="020F0502020204030204" pitchFamily="34" charset="0"/>
              </a:rPr>
              <a:t>With the person sitting next to you, discuss:</a:t>
            </a:r>
          </a:p>
          <a:p>
            <a:pPr marL="800100" lvl="1" indent="-342900">
              <a:buFont typeface="Arial" panose="020B0604020202020204" pitchFamily="34" charset="0"/>
              <a:buChar char="•"/>
            </a:pPr>
            <a:r>
              <a:rPr lang="en-GB" dirty="0">
                <a:solidFill>
                  <a:schemeClr val="accent4"/>
                </a:solidFill>
                <a:latin typeface="Calibri" panose="020F0502020204030204" pitchFamily="34" charset="0"/>
                <a:cs typeface="Calibri" panose="020F0502020204030204" pitchFamily="34" charset="0"/>
              </a:rPr>
              <a:t>What were the new limits on Jewish immigration to Mandate Palestine? How would this make you feel if you were Jewish?</a:t>
            </a:r>
          </a:p>
          <a:p>
            <a:pPr marL="800100" lvl="1" indent="-342900">
              <a:buFont typeface="Arial" panose="020B0604020202020204" pitchFamily="34" charset="0"/>
              <a:buChar char="•"/>
            </a:pPr>
            <a:r>
              <a:rPr lang="en-GB" dirty="0">
                <a:solidFill>
                  <a:schemeClr val="accent4"/>
                </a:solidFill>
                <a:latin typeface="Calibri" panose="020F0502020204030204" pitchFamily="34" charset="0"/>
                <a:cs typeface="Calibri" panose="020F0502020204030204" pitchFamily="34" charset="0"/>
              </a:rPr>
              <a:t>What were the limits to Zionist land purchase? How would this make you feel if you were Palestinian?</a:t>
            </a:r>
          </a:p>
          <a:p>
            <a:pPr marL="800100" lvl="1" indent="-342900">
              <a:buFont typeface="Arial" panose="020B0604020202020204" pitchFamily="34" charset="0"/>
              <a:buChar char="•"/>
            </a:pPr>
            <a:r>
              <a:rPr lang="en-GB" i="1" dirty="0">
                <a:solidFill>
                  <a:schemeClr val="accent4"/>
                </a:solidFill>
                <a:latin typeface="Calibri" panose="020F0502020204030204" pitchFamily="34" charset="0"/>
                <a:cs typeface="Calibri" panose="020F0502020204030204" pitchFamily="34" charset="0"/>
              </a:rPr>
              <a:t>Extension question: what is problematic about the final key point about the future of Palestine-Israel?</a:t>
            </a:r>
          </a:p>
        </p:txBody>
      </p:sp>
      <p:sp>
        <p:nvSpPr>
          <p:cNvPr id="12" name="Content Placeholder 2">
            <a:extLst>
              <a:ext uri="{FF2B5EF4-FFF2-40B4-BE49-F238E27FC236}">
                <a16:creationId xmlns:a16="http://schemas.microsoft.com/office/drawing/2014/main" id="{910CC9B1-4EF2-8446-AF4E-512AB0175F4D}"/>
              </a:ext>
            </a:extLst>
          </p:cNvPr>
          <p:cNvSpPr txBox="1">
            <a:spLocks/>
          </p:cNvSpPr>
          <p:nvPr/>
        </p:nvSpPr>
        <p:spPr>
          <a:xfrm>
            <a:off x="29538" y="5002991"/>
            <a:ext cx="12188952" cy="11425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00" b="1" dirty="0">
                <a:solidFill>
                  <a:schemeClr val="accent1"/>
                </a:solidFill>
                <a:latin typeface="Calibri" panose="020F0502020204030204" pitchFamily="34" charset="0"/>
                <a:cs typeface="Calibri" panose="020F0502020204030204" pitchFamily="34" charset="0"/>
              </a:rPr>
              <a:t>Reactions:</a:t>
            </a:r>
          </a:p>
          <a:p>
            <a:r>
              <a:rPr lang="en-GB" sz="1700" dirty="0">
                <a:latin typeface="Calibri" panose="020F0502020204030204" pitchFamily="34" charset="0"/>
                <a:cs typeface="Calibri" panose="020F0502020204030204" pitchFamily="34" charset="0"/>
              </a:rPr>
              <a:t>The Palestinian leadership officially </a:t>
            </a:r>
            <a:r>
              <a:rPr lang="en-GB" sz="1700" dirty="0">
                <a:solidFill>
                  <a:schemeClr val="accent6"/>
                </a:solidFill>
                <a:latin typeface="Calibri" panose="020F0502020204030204" pitchFamily="34" charset="0"/>
                <a:cs typeface="Calibri" panose="020F0502020204030204" pitchFamily="34" charset="0"/>
              </a:rPr>
              <a:t>rejected</a:t>
            </a:r>
            <a:r>
              <a:rPr lang="en-GB" sz="1700" dirty="0">
                <a:latin typeface="Calibri" panose="020F0502020204030204" pitchFamily="34" charset="0"/>
                <a:cs typeface="Calibri" panose="020F0502020204030204" pitchFamily="34" charset="0"/>
              </a:rPr>
              <a:t> the White Paper, whilst some more moderate Palestinians were prepared to accept it</a:t>
            </a:r>
          </a:p>
          <a:p>
            <a:r>
              <a:rPr lang="en-GB" sz="1700" dirty="0">
                <a:latin typeface="Calibri" panose="020F0502020204030204" pitchFamily="34" charset="0"/>
                <a:cs typeface="Calibri" panose="020F0502020204030204" pitchFamily="34" charset="0"/>
              </a:rPr>
              <a:t>Zionist groups immediately </a:t>
            </a:r>
            <a:r>
              <a:rPr lang="en-GB" sz="1700" dirty="0">
                <a:solidFill>
                  <a:schemeClr val="accent6"/>
                </a:solidFill>
                <a:latin typeface="Calibri" panose="020F0502020204030204" pitchFamily="34" charset="0"/>
                <a:cs typeface="Calibri" panose="020F0502020204030204" pitchFamily="34" charset="0"/>
              </a:rPr>
              <a:t>rejected</a:t>
            </a:r>
            <a:r>
              <a:rPr lang="en-GB" sz="1700" dirty="0">
                <a:latin typeface="Calibri" panose="020F0502020204030204" pitchFamily="34" charset="0"/>
                <a:cs typeface="Calibri" panose="020F0502020204030204" pitchFamily="34" charset="0"/>
              </a:rPr>
              <a:t> it and launched a campaign against it, but they recognised the need to </a:t>
            </a:r>
            <a:r>
              <a:rPr lang="en-GB" sz="1700" dirty="0">
                <a:solidFill>
                  <a:schemeClr val="accent6"/>
                </a:solidFill>
                <a:latin typeface="Calibri" panose="020F0502020204030204" pitchFamily="34" charset="0"/>
                <a:cs typeface="Calibri" panose="020F0502020204030204" pitchFamily="34" charset="0"/>
              </a:rPr>
              <a:t>work with the British </a:t>
            </a:r>
            <a:r>
              <a:rPr lang="en-GB" sz="1700" dirty="0">
                <a:latin typeface="Calibri" panose="020F0502020204030204" pitchFamily="34" charset="0"/>
                <a:cs typeface="Calibri" panose="020F0502020204030204" pitchFamily="34" charset="0"/>
              </a:rPr>
              <a:t>when war broke out in September 1939: </a:t>
            </a:r>
          </a:p>
          <a:p>
            <a:pPr lvl="1"/>
            <a:r>
              <a:rPr lang="en-GB" sz="1700" i="1" dirty="0"/>
              <a:t>"We will fight the White Paper as if there is no war, and fight the war as if there is no White Paper” David Ben-Gurion, head of the Jewish Agency in 1939</a:t>
            </a:r>
            <a:endParaRPr lang="en-GB" sz="1700" dirty="0">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3EC3C87F-36ED-084B-AD45-557185E5769B}"/>
              </a:ext>
            </a:extLst>
          </p:cNvPr>
          <p:cNvCxnSpPr>
            <a:cxnSpLocks/>
          </p:cNvCxnSpPr>
          <p:nvPr/>
        </p:nvCxnSpPr>
        <p:spPr>
          <a:xfrm>
            <a:off x="6302326" y="2827606"/>
            <a:ext cx="1416620" cy="60139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93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DB37EE-D37A-6F40-970B-DFC0871B33C7}"/>
              </a:ext>
            </a:extLst>
          </p:cNvPr>
          <p:cNvSpPr>
            <a:spLocks noGrp="1"/>
          </p:cNvSpPr>
          <p:nvPr>
            <p:ph type="title"/>
          </p:nvPr>
        </p:nvSpPr>
        <p:spPr>
          <a:xfrm>
            <a:off x="717828" y="688590"/>
            <a:ext cx="8722920" cy="620679"/>
          </a:xfrm>
        </p:spPr>
        <p:txBody>
          <a:bodyPr>
            <a:normAutofit/>
          </a:bodyPr>
          <a:lstStyle/>
          <a:p>
            <a:r>
              <a:rPr lang="en-GB" sz="3200" b="1" dirty="0">
                <a:solidFill>
                  <a:schemeClr val="accent4"/>
                </a:solidFill>
              </a:rPr>
              <a:t>6c. Fill in the blanks using these words:</a:t>
            </a:r>
          </a:p>
        </p:txBody>
      </p:sp>
      <p:sp>
        <p:nvSpPr>
          <p:cNvPr id="3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006EFD9-B180-8F4D-A3BA-BE96969CBE09}"/>
              </a:ext>
            </a:extLst>
          </p:cNvPr>
          <p:cNvSpPr>
            <a:spLocks noGrp="1"/>
          </p:cNvSpPr>
          <p:nvPr>
            <p:ph idx="1"/>
          </p:nvPr>
        </p:nvSpPr>
        <p:spPr>
          <a:xfrm>
            <a:off x="643466" y="1929991"/>
            <a:ext cx="10905066" cy="4107326"/>
          </a:xfrm>
          <a:ln w="28575">
            <a:solidFill>
              <a:schemeClr val="accent4"/>
            </a:solidFill>
          </a:ln>
        </p:spPr>
        <p:txBody>
          <a:bodyPr>
            <a:noAutofit/>
          </a:bodyPr>
          <a:lstStyle/>
          <a:p>
            <a:pPr marL="0" indent="0">
              <a:buNone/>
            </a:pPr>
            <a:r>
              <a:rPr lang="en-GB" sz="2200" dirty="0"/>
              <a:t>1920s and 1930s Mandate Palestine was characterised by instability: the _________ riots in April 1920, the </a:t>
            </a:r>
            <a:r>
              <a:rPr lang="en-GB" sz="2200" u="sng" dirty="0"/>
              <a:t>_____</a:t>
            </a:r>
            <a:r>
              <a:rPr lang="en-GB" sz="2200" dirty="0"/>
              <a:t> riots in </a:t>
            </a:r>
            <a:r>
              <a:rPr lang="en-GB" sz="2200" u="sng" dirty="0"/>
              <a:t>___</a:t>
            </a:r>
            <a:r>
              <a:rPr lang="en-GB" sz="2200" dirty="0"/>
              <a:t> 1921, the ____________ riots which spread nationwide in 1929 and the Arab Revolt of 1936-1939. </a:t>
            </a:r>
          </a:p>
          <a:p>
            <a:pPr marL="0" indent="0">
              <a:buNone/>
            </a:pPr>
            <a:r>
              <a:rPr lang="en-GB" sz="2200" dirty="0"/>
              <a:t>By 1937, Britain was considering partition: the _______ of Palestine-Israel into __ countries. But this was rejected by the Palestinians and in the late 1930s, Britain was increasingly aware of the importance of maintaining stability in Palestine and the __________ more broadly. With a possible war on the horizon, Britain needed access to its key communication and supply routes and ___. </a:t>
            </a:r>
          </a:p>
          <a:p>
            <a:pPr marL="0" indent="0">
              <a:buNone/>
            </a:pPr>
            <a:r>
              <a:rPr lang="en-GB" sz="2200" dirty="0"/>
              <a:t>But Britain also needed to help the Jews who were fleeing ___________. In 1939, _____________ announced the </a:t>
            </a:r>
            <a:r>
              <a:rPr lang="en-GB" sz="2200" u="sng" dirty="0"/>
              <a:t>_________</a:t>
            </a:r>
            <a:r>
              <a:rPr lang="en-GB" sz="2200" dirty="0"/>
              <a:t>. This limited Jewish immigration to </a:t>
            </a:r>
            <a:r>
              <a:rPr lang="en-GB" sz="2200" u="sng" dirty="0"/>
              <a:t>_____</a:t>
            </a:r>
            <a:r>
              <a:rPr lang="en-GB" sz="2200" dirty="0"/>
              <a:t> over 5 years and restricted Zionist land purchases too. Many members of the Jewish community felt that this was cruel.</a:t>
            </a:r>
          </a:p>
        </p:txBody>
      </p:sp>
      <p:sp>
        <p:nvSpPr>
          <p:cNvPr id="7" name="Content Placeholder 2">
            <a:extLst>
              <a:ext uri="{FF2B5EF4-FFF2-40B4-BE49-F238E27FC236}">
                <a16:creationId xmlns:a16="http://schemas.microsoft.com/office/drawing/2014/main" id="{8117F04F-3D4A-0B48-B884-E1B419B94D47}"/>
              </a:ext>
            </a:extLst>
          </p:cNvPr>
          <p:cNvSpPr txBox="1">
            <a:spLocks/>
          </p:cNvSpPr>
          <p:nvPr/>
        </p:nvSpPr>
        <p:spPr>
          <a:xfrm>
            <a:off x="10145638" y="1550406"/>
            <a:ext cx="1802226" cy="454745"/>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Jaffa</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2841D9B-D2CC-F044-92F3-5EEFEEFC9632}"/>
              </a:ext>
            </a:extLst>
          </p:cNvPr>
          <p:cNvSpPr txBox="1">
            <a:spLocks/>
          </p:cNvSpPr>
          <p:nvPr/>
        </p:nvSpPr>
        <p:spPr>
          <a:xfrm>
            <a:off x="5657330" y="1613796"/>
            <a:ext cx="1306632" cy="314121"/>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75, 000</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BDEC8D17-309B-0844-917F-A9DB046E783D}"/>
              </a:ext>
            </a:extLst>
          </p:cNvPr>
          <p:cNvSpPr txBox="1">
            <a:spLocks/>
          </p:cNvSpPr>
          <p:nvPr/>
        </p:nvSpPr>
        <p:spPr>
          <a:xfrm>
            <a:off x="452699" y="1252079"/>
            <a:ext cx="1810325" cy="498529"/>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Middle East</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210EC42-DCF3-484D-998C-082BBF6EB731}"/>
              </a:ext>
            </a:extLst>
          </p:cNvPr>
          <p:cNvSpPr txBox="1">
            <a:spLocks/>
          </p:cNvSpPr>
          <p:nvPr/>
        </p:nvSpPr>
        <p:spPr>
          <a:xfrm>
            <a:off x="3962522" y="1588205"/>
            <a:ext cx="967714" cy="498529"/>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oil</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9DC3B8D7-B01E-5C43-883B-39AB2818DC70}"/>
              </a:ext>
            </a:extLst>
          </p:cNvPr>
          <p:cNvSpPr txBox="1">
            <a:spLocks/>
          </p:cNvSpPr>
          <p:nvPr/>
        </p:nvSpPr>
        <p:spPr>
          <a:xfrm>
            <a:off x="647652" y="1580713"/>
            <a:ext cx="2872288" cy="498529"/>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Nebi</a:t>
            </a: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 Musa</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90BC6AE4-8568-B74E-A65C-39DB1580C8ED}"/>
              </a:ext>
            </a:extLst>
          </p:cNvPr>
          <p:cNvSpPr txBox="1">
            <a:spLocks/>
          </p:cNvSpPr>
          <p:nvPr/>
        </p:nvSpPr>
        <p:spPr>
          <a:xfrm>
            <a:off x="2291116" y="1284607"/>
            <a:ext cx="2238111" cy="498529"/>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Neville Chamberlain</a:t>
            </a:r>
            <a:endParaRPr kumimoji="0" lang="en-GB" sz="14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18082CA7-8550-4B48-8D62-3292410ED3D2}"/>
              </a:ext>
            </a:extLst>
          </p:cNvPr>
          <p:cNvSpPr txBox="1">
            <a:spLocks/>
          </p:cNvSpPr>
          <p:nvPr/>
        </p:nvSpPr>
        <p:spPr>
          <a:xfrm>
            <a:off x="4407538" y="1281647"/>
            <a:ext cx="1920328" cy="498529"/>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Western Wall</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2F8A1D24-79C7-8143-85E6-7A825F15AF69}"/>
              </a:ext>
            </a:extLst>
          </p:cNvPr>
          <p:cNvSpPr txBox="1">
            <a:spLocks/>
          </p:cNvSpPr>
          <p:nvPr/>
        </p:nvSpPr>
        <p:spPr>
          <a:xfrm>
            <a:off x="5256321" y="1254390"/>
            <a:ext cx="3343292" cy="454745"/>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May</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97EDC45E-C7C9-8F44-A1EB-6D644677A94F}"/>
              </a:ext>
            </a:extLst>
          </p:cNvPr>
          <p:cNvSpPr txBox="1">
            <a:spLocks/>
          </p:cNvSpPr>
          <p:nvPr/>
        </p:nvSpPr>
        <p:spPr>
          <a:xfrm>
            <a:off x="8077028" y="1550407"/>
            <a:ext cx="2273292" cy="454745"/>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Nazi Germany</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7E1F9A6E-DB2C-1A4F-9705-8C573A4BDAC1}"/>
              </a:ext>
            </a:extLst>
          </p:cNvPr>
          <p:cNvSpPr txBox="1">
            <a:spLocks/>
          </p:cNvSpPr>
          <p:nvPr/>
        </p:nvSpPr>
        <p:spPr>
          <a:xfrm>
            <a:off x="1" y="6262292"/>
            <a:ext cx="12192000" cy="620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chemeClr val="accent4"/>
                </a:solidFill>
                <a:effectLst/>
                <a:uLnTx/>
                <a:uFillTx/>
                <a:latin typeface="Calibri Light" panose="020F0302020204030204"/>
                <a:ea typeface="+mj-ea"/>
                <a:cs typeface="+mj-cs"/>
              </a:rPr>
              <a:t>Exchange your completed worksheet with the person sitting next to you</a:t>
            </a:r>
          </a:p>
        </p:txBody>
      </p:sp>
      <p:sp>
        <p:nvSpPr>
          <p:cNvPr id="17" name="Content Placeholder 2">
            <a:extLst>
              <a:ext uri="{FF2B5EF4-FFF2-40B4-BE49-F238E27FC236}">
                <a16:creationId xmlns:a16="http://schemas.microsoft.com/office/drawing/2014/main" id="{A4727057-1A6B-1C4D-A931-0C4806C12854}"/>
              </a:ext>
            </a:extLst>
          </p:cNvPr>
          <p:cNvSpPr txBox="1">
            <a:spLocks/>
          </p:cNvSpPr>
          <p:nvPr/>
        </p:nvSpPr>
        <p:spPr>
          <a:xfrm>
            <a:off x="6419706" y="1552803"/>
            <a:ext cx="2273292" cy="454745"/>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dirty="0">
                <a:solidFill>
                  <a:schemeClr val="accent2"/>
                </a:solidFill>
                <a:latin typeface="Century Gothic" panose="020B0502020202020204" pitchFamily="34" charset="0"/>
              </a:rPr>
              <a:t>s</a:t>
            </a:r>
            <a:r>
              <a:rPr kumimoji="0" lang="en-GB" sz="1600" b="1"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plitting</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69D93BC4-4FBB-F74F-8C95-9899BCC62074}"/>
              </a:ext>
            </a:extLst>
          </p:cNvPr>
          <p:cNvSpPr txBox="1">
            <a:spLocks/>
          </p:cNvSpPr>
          <p:nvPr/>
        </p:nvSpPr>
        <p:spPr>
          <a:xfrm>
            <a:off x="7274395" y="1230357"/>
            <a:ext cx="1802226" cy="454745"/>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b="1" dirty="0">
                <a:solidFill>
                  <a:schemeClr val="accent2"/>
                </a:solidFill>
                <a:latin typeface="Century Gothic" panose="020B0502020202020204" pitchFamily="34" charset="0"/>
              </a:rPr>
              <a:t>t</a:t>
            </a:r>
            <a:r>
              <a:rPr kumimoji="0" lang="en-GB" sz="1400" b="1" u="none" strike="noStrike" kern="1200" cap="none" spc="0" normalizeH="0" baseline="0" noProof="0" dirty="0">
                <a:ln>
                  <a:noFill/>
                </a:ln>
                <a:solidFill>
                  <a:schemeClr val="accent2"/>
                </a:solidFill>
                <a:effectLst/>
                <a:uLnTx/>
                <a:uFillTx/>
                <a:latin typeface="Century Gothic" panose="020B0502020202020204" pitchFamily="34" charset="0"/>
              </a:rPr>
              <a:t>wo</a:t>
            </a:r>
            <a:endParaRPr kumimoji="0" lang="en-GB" sz="1400" b="1" u="none" strike="noStrike" kern="1200" cap="none" spc="0" normalizeH="0" baseline="0" noProof="0" dirty="0">
              <a:ln>
                <a:noFill/>
              </a:ln>
              <a:solidFill>
                <a:schemeClr val="accent2"/>
              </a:solidFill>
              <a:effectLst/>
              <a:uLnTx/>
              <a:uFillTx/>
              <a:latin typeface="Calibri" panose="020F0502020204030204"/>
            </a:endParaRPr>
          </a:p>
        </p:txBody>
      </p:sp>
      <p:sp>
        <p:nvSpPr>
          <p:cNvPr id="19" name="Content Placeholder 2">
            <a:extLst>
              <a:ext uri="{FF2B5EF4-FFF2-40B4-BE49-F238E27FC236}">
                <a16:creationId xmlns:a16="http://schemas.microsoft.com/office/drawing/2014/main" id="{AB42C584-200E-C040-B56E-494780C55108}"/>
              </a:ext>
            </a:extLst>
          </p:cNvPr>
          <p:cNvSpPr txBox="1">
            <a:spLocks/>
          </p:cNvSpPr>
          <p:nvPr/>
        </p:nvSpPr>
        <p:spPr>
          <a:xfrm>
            <a:off x="9143172" y="1247873"/>
            <a:ext cx="2273292" cy="454745"/>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White Paper</a:t>
            </a:r>
            <a:endParaRPr kumimoji="0" lang="en-GB" sz="1600" b="1"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2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1.85185E-6 L 0.61719 0.06157 " pathEditMode="relative" rAng="0" ptsTypes="AA">
                                      <p:cBhvr>
                                        <p:cTn id="6" dur="2000" fill="hold"/>
                                        <p:tgtEl>
                                          <p:spTgt spid="11"/>
                                        </p:tgtEl>
                                        <p:attrNameLst>
                                          <p:attrName>ppt_x</p:attrName>
                                          <p:attrName>ppt_y</p:attrName>
                                        </p:attrNameLst>
                                      </p:cBhvr>
                                      <p:rCtr x="30859" y="307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7 -0.00116 L -0.6763 0.11042 " pathEditMode="relative" rAng="0" ptsTypes="AA">
                                      <p:cBhvr>
                                        <p:cTn id="10" dur="2000" fill="hold"/>
                                        <p:tgtEl>
                                          <p:spTgt spid="7"/>
                                        </p:tgtEl>
                                        <p:attrNameLst>
                                          <p:attrName>ppt_x</p:attrName>
                                          <p:attrName>ppt_y</p:attrName>
                                        </p:attrNameLst>
                                      </p:cBhvr>
                                      <p:rCtr x="-33815" y="557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13 0.01204 L -0.21497 0.15139 " pathEditMode="relative" rAng="0" ptsTypes="AA">
                                      <p:cBhvr>
                                        <p:cTn id="14" dur="2000" fill="hold"/>
                                        <p:tgtEl>
                                          <p:spTgt spid="14"/>
                                        </p:tgtEl>
                                        <p:attrNameLst>
                                          <p:attrName>ppt_x</p:attrName>
                                          <p:attrName>ppt_y</p:attrName>
                                        </p:attrNameLst>
                                      </p:cBhvr>
                                      <p:rCtr x="-10690" y="696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4.375E-6 1.85185E-6 L 0.09401 0.14791 " pathEditMode="relative" rAng="0" ptsTypes="AA">
                                      <p:cBhvr>
                                        <p:cTn id="18" dur="2000" fill="hold"/>
                                        <p:tgtEl>
                                          <p:spTgt spid="13"/>
                                        </p:tgtEl>
                                        <p:attrNameLst>
                                          <p:attrName>ppt_x</p:attrName>
                                          <p:attrName>ppt_y</p:attrName>
                                        </p:attrNameLst>
                                      </p:cBhvr>
                                      <p:rCtr x="4701" y="7384"/>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432 0.00602 L -0.08854 0.21435 " pathEditMode="relative" rAng="0" ptsTypes="AA">
                                      <p:cBhvr>
                                        <p:cTn id="22" dur="2000" fill="hold"/>
                                        <p:tgtEl>
                                          <p:spTgt spid="17"/>
                                        </p:tgtEl>
                                        <p:attrNameLst>
                                          <p:attrName>ppt_x</p:attrName>
                                          <p:attrName>ppt_y</p:attrName>
                                        </p:attrNameLst>
                                      </p:cBhvr>
                                      <p:rCtr x="-3711" y="10417"/>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2.70833E-6 1.48148E-6 L 0.13386 0.26412 " pathEditMode="relative" rAng="0" ptsTypes="AA">
                                      <p:cBhvr>
                                        <p:cTn id="26" dur="2000" fill="hold"/>
                                        <p:tgtEl>
                                          <p:spTgt spid="18"/>
                                        </p:tgtEl>
                                        <p:attrNameLst>
                                          <p:attrName>ppt_x</p:attrName>
                                          <p:attrName>ppt_y</p:attrName>
                                        </p:attrNameLst>
                                      </p:cBhvr>
                                      <p:rCtr x="6693" y="13194"/>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1.875E-6 -1.48148E-6 L 0.58581 0.34722 " pathEditMode="relative" rAng="0" ptsTypes="AA">
                                      <p:cBhvr>
                                        <p:cTn id="30" dur="2000" fill="hold"/>
                                        <p:tgtEl>
                                          <p:spTgt spid="9"/>
                                        </p:tgtEl>
                                        <p:attrNameLst>
                                          <p:attrName>ppt_x</p:attrName>
                                          <p:attrName>ppt_y</p:attrName>
                                        </p:attrNameLst>
                                      </p:cBhvr>
                                      <p:rCtr x="29284" y="17361"/>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3.54167E-6 0.00556 L -0.18476 0.38241 " pathEditMode="relative" rAng="0" ptsTypes="AA">
                                      <p:cBhvr>
                                        <p:cTn id="34" dur="2000" fill="hold"/>
                                        <p:tgtEl>
                                          <p:spTgt spid="10"/>
                                        </p:tgtEl>
                                        <p:attrNameLst>
                                          <p:attrName>ppt_x</p:attrName>
                                          <p:attrName>ppt_y</p:attrName>
                                        </p:attrNameLst>
                                      </p:cBhvr>
                                      <p:rCtr x="-9245" y="18843"/>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00104 0.0037 L -0.08802 0.45139 " pathEditMode="relative" rAng="0" ptsTypes="AA">
                                      <p:cBhvr>
                                        <p:cTn id="38" dur="2000" fill="hold"/>
                                        <p:tgtEl>
                                          <p:spTgt spid="15"/>
                                        </p:tgtEl>
                                        <p:attrNameLst>
                                          <p:attrName>ppt_x</p:attrName>
                                          <p:attrName>ppt_y</p:attrName>
                                        </p:attrNameLst>
                                      </p:cBhvr>
                                      <p:rCtr x="-4349" y="22384"/>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2.5E-6 0.00556 L -0.14453 0.5375 " pathEditMode="relative" rAng="0" ptsTypes="AA">
                                      <p:cBhvr>
                                        <p:cTn id="42" dur="2000" fill="hold"/>
                                        <p:tgtEl>
                                          <p:spTgt spid="12"/>
                                        </p:tgtEl>
                                        <p:attrNameLst>
                                          <p:attrName>ppt_x</p:attrName>
                                          <p:attrName>ppt_y</p:attrName>
                                        </p:attrNameLst>
                                      </p:cBhvr>
                                      <p:rCtr x="-7227" y="26597"/>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0.01823 3.7037E-6 L -0.43216 0.54143 " pathEditMode="relative" rAng="0" ptsTypes="AA">
                                      <p:cBhvr>
                                        <p:cTn id="46" dur="2000" fill="hold"/>
                                        <p:tgtEl>
                                          <p:spTgt spid="19"/>
                                        </p:tgtEl>
                                        <p:attrNameLst>
                                          <p:attrName>ppt_x</p:attrName>
                                          <p:attrName>ppt_y</p:attrName>
                                        </p:attrNameLst>
                                      </p:cBhvr>
                                      <p:rCtr x="-20703" y="27060"/>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1.875E-6 -0.00555 L 0.30742 0.48658 " pathEditMode="relative" rAng="0" ptsTypes="AA">
                                      <p:cBhvr>
                                        <p:cTn id="50" dur="2000" fill="hold"/>
                                        <p:tgtEl>
                                          <p:spTgt spid="8"/>
                                        </p:tgtEl>
                                        <p:attrNameLst>
                                          <p:attrName>ppt_x</p:attrName>
                                          <p:attrName>ppt_y</p:attrName>
                                        </p:attrNameLst>
                                      </p:cBhvr>
                                      <p:rCtr x="15365" y="24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E6EB8D-9FF6-B14D-83A2-5307F25A271C}"/>
              </a:ext>
            </a:extLst>
          </p:cNvPr>
          <p:cNvSpPr>
            <a:spLocks noGrp="1"/>
          </p:cNvSpPr>
          <p:nvPr>
            <p:ph type="title"/>
          </p:nvPr>
        </p:nvSpPr>
        <p:spPr>
          <a:xfrm>
            <a:off x="2949166" y="1441938"/>
            <a:ext cx="6346829" cy="3974124"/>
          </a:xfrm>
        </p:spPr>
        <p:txBody>
          <a:bodyPr vert="horz" lIns="91440" tIns="45720" rIns="91440" bIns="45720" rtlCol="0" anchor="ctr">
            <a:normAutofit/>
          </a:bodyPr>
          <a:lstStyle/>
          <a:p>
            <a:pPr algn="ctr"/>
            <a:r>
              <a:rPr lang="en-US" sz="5400" dirty="0">
                <a:solidFill>
                  <a:schemeClr val="bg1">
                    <a:lumMod val="95000"/>
                    <a:lumOff val="5000"/>
                  </a:schemeClr>
                </a:solidFill>
              </a:rPr>
              <a:t>What do you know about the Holocaust?</a:t>
            </a:r>
          </a:p>
        </p:txBody>
      </p:sp>
      <p:pic>
        <p:nvPicPr>
          <p:cNvPr id="3074" name="Picture 2" descr="Anne Frank the Diary of a Young Girl: Amazon.co.uk: Frank, Anne:  0000553296981: Books">
            <a:extLst>
              <a:ext uri="{FF2B5EF4-FFF2-40B4-BE49-F238E27FC236}">
                <a16:creationId xmlns:a16="http://schemas.microsoft.com/office/drawing/2014/main" id="{FF052D8D-4FC0-974B-83D8-9EFFBA177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346" y="1603188"/>
            <a:ext cx="2164183" cy="35481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Boy in the Striped Pajamas (2008) - IMDb">
            <a:extLst>
              <a:ext uri="{FF2B5EF4-FFF2-40B4-BE49-F238E27FC236}">
                <a16:creationId xmlns:a16="http://schemas.microsoft.com/office/drawing/2014/main" id="{F9724A73-20CE-6543-80F6-B16BBF813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39" y="1598542"/>
            <a:ext cx="2408801" cy="355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32046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4FAEA1-702C-B046-96C6-4260A46DB302}"/>
              </a:ext>
            </a:extLst>
          </p:cNvPr>
          <p:cNvSpPr>
            <a:spLocks noGrp="1"/>
          </p:cNvSpPr>
          <p:nvPr>
            <p:ph type="title"/>
          </p:nvPr>
        </p:nvSpPr>
        <p:spPr>
          <a:xfrm>
            <a:off x="838200" y="365125"/>
            <a:ext cx="10515600" cy="1325563"/>
          </a:xfrm>
        </p:spPr>
        <p:txBody>
          <a:bodyPr>
            <a:normAutofit/>
          </a:bodyPr>
          <a:lstStyle/>
          <a:p>
            <a:r>
              <a:rPr lang="en-GB" sz="5400" b="1" dirty="0"/>
              <a:t>The Holocaust</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CE5B2F-697A-8C42-8230-58B8F96BF202}"/>
              </a:ext>
            </a:extLst>
          </p:cNvPr>
          <p:cNvSpPr>
            <a:spLocks noGrp="1"/>
          </p:cNvSpPr>
          <p:nvPr>
            <p:ph idx="1"/>
          </p:nvPr>
        </p:nvSpPr>
        <p:spPr>
          <a:xfrm>
            <a:off x="669036" y="2007841"/>
            <a:ext cx="6860983" cy="4424484"/>
          </a:xfrm>
        </p:spPr>
        <p:txBody>
          <a:bodyPr>
            <a:normAutofit/>
          </a:bodyPr>
          <a:lstStyle/>
          <a:p>
            <a:r>
              <a:rPr lang="en-GB" sz="2400" dirty="0"/>
              <a:t>Also known as the </a:t>
            </a:r>
            <a:r>
              <a:rPr lang="en-GB" sz="2400" b="1" dirty="0"/>
              <a:t>Shoah</a:t>
            </a:r>
            <a:r>
              <a:rPr lang="en-GB" sz="2400" dirty="0"/>
              <a:t>, the Holocaust was the genocide of </a:t>
            </a:r>
            <a:r>
              <a:rPr lang="en-GB" sz="2400" b="1" dirty="0"/>
              <a:t>6 million European Jews </a:t>
            </a:r>
            <a:r>
              <a:rPr lang="en-GB" sz="2400" dirty="0"/>
              <a:t>during WW2</a:t>
            </a:r>
          </a:p>
          <a:p>
            <a:r>
              <a:rPr lang="en-GB" sz="2400" dirty="0"/>
              <a:t>It involved </a:t>
            </a:r>
            <a:r>
              <a:rPr lang="en-GB" sz="2400" u="sng" dirty="0"/>
              <a:t>pogroms</a:t>
            </a:r>
            <a:r>
              <a:rPr lang="en-GB" sz="2400" dirty="0"/>
              <a:t>, mass shootings and murder through forced labour and gas chambers</a:t>
            </a:r>
          </a:p>
          <a:p>
            <a:r>
              <a:rPr lang="en-GB" sz="2400" dirty="0"/>
              <a:t>The main </a:t>
            </a:r>
            <a:r>
              <a:rPr lang="en-GB" sz="2400" u="sng" dirty="0"/>
              <a:t>concentration camps</a:t>
            </a:r>
            <a:r>
              <a:rPr lang="en-GB" sz="2400" dirty="0"/>
              <a:t> were Auschwitz-Birkenau, Belzec, </a:t>
            </a:r>
            <a:r>
              <a:rPr lang="en-GB" sz="2400" dirty="0" err="1"/>
              <a:t>Chelmno</a:t>
            </a:r>
            <a:r>
              <a:rPr lang="en-GB" sz="2400" dirty="0"/>
              <a:t>, </a:t>
            </a:r>
            <a:r>
              <a:rPr lang="en-GB" sz="2400" dirty="0" err="1"/>
              <a:t>Majdanek</a:t>
            </a:r>
            <a:r>
              <a:rPr lang="en-GB" sz="2400" dirty="0"/>
              <a:t>, </a:t>
            </a:r>
            <a:r>
              <a:rPr lang="en-GB" sz="2400" dirty="0" err="1"/>
              <a:t>Sobibor</a:t>
            </a:r>
            <a:r>
              <a:rPr lang="en-GB" sz="2400" dirty="0"/>
              <a:t> and Treblinka</a:t>
            </a:r>
          </a:p>
          <a:p>
            <a:r>
              <a:rPr lang="en-GB" sz="2400" dirty="0"/>
              <a:t>The Nazis called the extermination of Jews the “Final Solution” to the “Jewish Question”</a:t>
            </a:r>
          </a:p>
          <a:p>
            <a:r>
              <a:rPr lang="en-GB" sz="2400" b="1" dirty="0"/>
              <a:t>Two thirds of Europe’s Jewish population was murdered</a:t>
            </a:r>
          </a:p>
        </p:txBody>
      </p:sp>
      <p:pic>
        <p:nvPicPr>
          <p:cNvPr id="5" name="Picture 4" descr="Graphical user interface, application&#10;&#10;Description automatically generated">
            <a:extLst>
              <a:ext uri="{FF2B5EF4-FFF2-40B4-BE49-F238E27FC236}">
                <a16:creationId xmlns:a16="http://schemas.microsoft.com/office/drawing/2014/main" id="{B02085D4-5CF1-3546-91BA-503647E071E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738630" y="814812"/>
            <a:ext cx="3266236" cy="1135299"/>
          </a:xfrm>
          <a:prstGeom prst="rect">
            <a:avLst/>
          </a:prstGeom>
        </p:spPr>
      </p:pic>
      <p:sp>
        <p:nvSpPr>
          <p:cNvPr id="8" name="Title 1">
            <a:extLst>
              <a:ext uri="{FF2B5EF4-FFF2-40B4-BE49-F238E27FC236}">
                <a16:creationId xmlns:a16="http://schemas.microsoft.com/office/drawing/2014/main" id="{DB6DC76B-FAB1-5C4D-85BF-4EEFBCB2F568}"/>
              </a:ext>
            </a:extLst>
          </p:cNvPr>
          <p:cNvSpPr txBox="1">
            <a:spLocks/>
          </p:cNvSpPr>
          <p:nvPr/>
        </p:nvSpPr>
        <p:spPr>
          <a:xfrm>
            <a:off x="8613411" y="268792"/>
            <a:ext cx="3340466" cy="71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B64925"/>
                </a:solidFill>
              </a:rPr>
              <a:t>From Lesson 2:</a:t>
            </a:r>
          </a:p>
        </p:txBody>
      </p:sp>
      <p:pic>
        <p:nvPicPr>
          <p:cNvPr id="7" name="Picture 6">
            <a:extLst>
              <a:ext uri="{FF2B5EF4-FFF2-40B4-BE49-F238E27FC236}">
                <a16:creationId xmlns:a16="http://schemas.microsoft.com/office/drawing/2014/main" id="{44CD4C33-4217-7A49-A0F9-242377512E6C}"/>
              </a:ext>
            </a:extLst>
          </p:cNvPr>
          <p:cNvPicPr>
            <a:picLocks noChangeAspect="1"/>
          </p:cNvPicPr>
          <p:nvPr/>
        </p:nvPicPr>
        <p:blipFill rotWithShape="1">
          <a:blip r:embed="rId3"/>
          <a:srcRect l="39142" t="56776" r="31761" b="24459"/>
          <a:stretch/>
        </p:blipFill>
        <p:spPr>
          <a:xfrm>
            <a:off x="8493243" y="2007841"/>
            <a:ext cx="3511623" cy="1415440"/>
          </a:xfrm>
          <a:prstGeom prst="rect">
            <a:avLst/>
          </a:prstGeom>
        </p:spPr>
      </p:pic>
      <p:pic>
        <p:nvPicPr>
          <p:cNvPr id="1026" name="Picture 2" descr="Auschwitz | Definition, Concentration Camp, Facts, Location, &amp;amp; History |  Britannica">
            <a:extLst>
              <a:ext uri="{FF2B5EF4-FFF2-40B4-BE49-F238E27FC236}">
                <a16:creationId xmlns:a16="http://schemas.microsoft.com/office/drawing/2014/main" id="{5C0A8A68-B18A-E84C-A8B9-C744C7948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912" y="3713983"/>
            <a:ext cx="4338965" cy="29042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D39E456-BA74-624E-852B-7B2F53889CC5}"/>
              </a:ext>
            </a:extLst>
          </p:cNvPr>
          <p:cNvSpPr txBox="1"/>
          <p:nvPr/>
        </p:nvSpPr>
        <p:spPr>
          <a:xfrm>
            <a:off x="5592483" y="6324959"/>
            <a:ext cx="2104501" cy="369332"/>
          </a:xfrm>
          <a:prstGeom prst="rect">
            <a:avLst/>
          </a:prstGeom>
          <a:noFill/>
        </p:spPr>
        <p:txBody>
          <a:bodyPr wrap="square" rtlCol="0">
            <a:spAutoFit/>
          </a:bodyPr>
          <a:lstStyle/>
          <a:p>
            <a:r>
              <a:rPr lang="en-GB" dirty="0"/>
              <a:t>Auschwitz-Birkenau</a:t>
            </a:r>
          </a:p>
        </p:txBody>
      </p:sp>
    </p:spTree>
    <p:extLst>
      <p:ext uri="{BB962C8B-B14F-4D97-AF65-F5344CB8AC3E}">
        <p14:creationId xmlns:p14="http://schemas.microsoft.com/office/powerpoint/2010/main" val="2989708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4FAEA1-702C-B046-96C6-4260A46DB302}"/>
              </a:ext>
            </a:extLst>
          </p:cNvPr>
          <p:cNvSpPr>
            <a:spLocks noGrp="1"/>
          </p:cNvSpPr>
          <p:nvPr>
            <p:ph type="title"/>
          </p:nvPr>
        </p:nvSpPr>
        <p:spPr>
          <a:xfrm>
            <a:off x="838200" y="365125"/>
            <a:ext cx="10515600" cy="1325563"/>
          </a:xfrm>
        </p:spPr>
        <p:txBody>
          <a:bodyPr>
            <a:normAutofit/>
          </a:bodyPr>
          <a:lstStyle/>
          <a:p>
            <a:r>
              <a:rPr lang="en-GB" sz="5400" b="1" dirty="0"/>
              <a:t>The persecution of Jews in Germany </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A4B980F-AD67-914D-AB9D-3D8F817E889F}"/>
              </a:ext>
            </a:extLst>
          </p:cNvPr>
          <p:cNvSpPr txBox="1">
            <a:spLocks/>
          </p:cNvSpPr>
          <p:nvPr/>
        </p:nvSpPr>
        <p:spPr>
          <a:xfrm>
            <a:off x="669036" y="1966335"/>
            <a:ext cx="7251645" cy="44370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a:t>
            </a:r>
            <a:r>
              <a:rPr lang="en-GB" b="1" dirty="0"/>
              <a:t>Holocaust</a:t>
            </a:r>
            <a:r>
              <a:rPr lang="en-GB" dirty="0"/>
              <a:t> is dated as 1941-1945, but the persecution of Jews in Germany began in the early 1930s</a:t>
            </a:r>
          </a:p>
          <a:p>
            <a:r>
              <a:rPr lang="en-GB" dirty="0"/>
              <a:t>In 1933, concentration camps started to be built and Jewish businesses were </a:t>
            </a:r>
            <a:r>
              <a:rPr lang="en-GB" b="1" dirty="0"/>
              <a:t>boycotted</a:t>
            </a:r>
          </a:p>
          <a:p>
            <a:r>
              <a:rPr lang="en-GB" dirty="0"/>
              <a:t>In 1935, the antisemitic </a:t>
            </a:r>
            <a:r>
              <a:rPr lang="en-GB" b="1" dirty="0"/>
              <a:t>Nuremberg Laws </a:t>
            </a:r>
            <a:r>
              <a:rPr lang="en-GB" dirty="0"/>
              <a:t>were passed</a:t>
            </a:r>
          </a:p>
          <a:p>
            <a:r>
              <a:rPr lang="en-GB" dirty="0"/>
              <a:t>In November 1938, Jewish businesses and other buildings were attacked and set on fire throughout Germany and Austria (this was known as </a:t>
            </a:r>
            <a:r>
              <a:rPr lang="en-GB" b="1" i="1" dirty="0"/>
              <a:t>Kristallnacht</a:t>
            </a:r>
            <a:r>
              <a:rPr lang="en-GB" i="1" dirty="0"/>
              <a:t>, </a:t>
            </a:r>
            <a:r>
              <a:rPr lang="en-GB" dirty="0"/>
              <a:t>the “Night of Broken Glass”)</a:t>
            </a:r>
          </a:p>
          <a:p>
            <a:endParaRPr lang="en-US" sz="1800" dirty="0"/>
          </a:p>
        </p:txBody>
      </p:sp>
      <p:pic>
        <p:nvPicPr>
          <p:cNvPr id="5122" name="Picture 2">
            <a:extLst>
              <a:ext uri="{FF2B5EF4-FFF2-40B4-BE49-F238E27FC236}">
                <a16:creationId xmlns:a16="http://schemas.microsoft.com/office/drawing/2014/main" id="{B0AAA325-C75D-8748-8FA4-834671DEC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805" y="1939517"/>
            <a:ext cx="3371360" cy="46725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EE998DD-63C9-7947-8907-27E276D7E49F}"/>
              </a:ext>
            </a:extLst>
          </p:cNvPr>
          <p:cNvSpPr txBox="1"/>
          <p:nvPr/>
        </p:nvSpPr>
        <p:spPr>
          <a:xfrm>
            <a:off x="5228186" y="6306106"/>
            <a:ext cx="3064475" cy="369332"/>
          </a:xfrm>
          <a:prstGeom prst="rect">
            <a:avLst/>
          </a:prstGeom>
          <a:noFill/>
        </p:spPr>
        <p:txBody>
          <a:bodyPr wrap="square" rtlCol="0">
            <a:spAutoFit/>
          </a:bodyPr>
          <a:lstStyle/>
          <a:p>
            <a:r>
              <a:rPr lang="en-GB" dirty="0"/>
              <a:t>Photograph from </a:t>
            </a:r>
            <a:r>
              <a:rPr lang="en-GB" i="1" dirty="0"/>
              <a:t>Kristallnacht</a:t>
            </a:r>
            <a:r>
              <a:rPr lang="en-GB" dirty="0"/>
              <a:t> </a:t>
            </a:r>
          </a:p>
        </p:txBody>
      </p:sp>
    </p:spTree>
    <p:extLst>
      <p:ext uri="{BB962C8B-B14F-4D97-AF65-F5344CB8AC3E}">
        <p14:creationId xmlns:p14="http://schemas.microsoft.com/office/powerpoint/2010/main" val="547496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FC305F-98ED-894C-994B-5B33CFF206C8}"/>
              </a:ext>
            </a:extLst>
          </p:cNvPr>
          <p:cNvPicPr>
            <a:picLocks noChangeAspect="1"/>
          </p:cNvPicPr>
          <p:nvPr/>
        </p:nvPicPr>
        <p:blipFill rotWithShape="1">
          <a:blip r:embed="rId2"/>
          <a:srcRect l="1085" t="7049" r="542" b="5325"/>
          <a:stretch/>
        </p:blipFill>
        <p:spPr>
          <a:xfrm rot="21195970">
            <a:off x="3127991" y="5075886"/>
            <a:ext cx="3017206" cy="1679728"/>
          </a:xfrm>
          <a:prstGeom prst="rect">
            <a:avLst/>
          </a:prstGeom>
        </p:spPr>
      </p:pic>
      <p:sp>
        <p:nvSpPr>
          <p:cNvPr id="4" name="Title 1">
            <a:extLst>
              <a:ext uri="{FF2B5EF4-FFF2-40B4-BE49-F238E27FC236}">
                <a16:creationId xmlns:a16="http://schemas.microsoft.com/office/drawing/2014/main" id="{993CF42E-4887-C94E-9788-8A407927592B}"/>
              </a:ext>
            </a:extLst>
          </p:cNvPr>
          <p:cNvSpPr>
            <a:spLocks noGrp="1"/>
          </p:cNvSpPr>
          <p:nvPr>
            <p:ph type="title"/>
          </p:nvPr>
        </p:nvSpPr>
        <p:spPr>
          <a:xfrm>
            <a:off x="134731" y="1190951"/>
            <a:ext cx="3193355" cy="4500812"/>
          </a:xfrm>
        </p:spPr>
        <p:txBody>
          <a:bodyPr>
            <a:normAutofit/>
          </a:bodyPr>
          <a:lstStyle/>
          <a:p>
            <a:r>
              <a:rPr lang="en-GB" sz="3200" b="1" dirty="0">
                <a:solidFill>
                  <a:schemeClr val="accent3"/>
                </a:solidFill>
              </a:rPr>
              <a:t>6d) Building on your timeline of antisemitism in Europe from Lesson 2, create a brief timeline of the persecution of Jews in Germany from 1933 to 1945</a:t>
            </a:r>
          </a:p>
        </p:txBody>
      </p:sp>
      <p:sp>
        <p:nvSpPr>
          <p:cNvPr id="8" name="Title 1">
            <a:extLst>
              <a:ext uri="{FF2B5EF4-FFF2-40B4-BE49-F238E27FC236}">
                <a16:creationId xmlns:a16="http://schemas.microsoft.com/office/drawing/2014/main" id="{32F22EC1-29F1-6A45-A088-C37A303A9A09}"/>
              </a:ext>
            </a:extLst>
          </p:cNvPr>
          <p:cNvSpPr txBox="1">
            <a:spLocks/>
          </p:cNvSpPr>
          <p:nvPr/>
        </p:nvSpPr>
        <p:spPr>
          <a:xfrm>
            <a:off x="2120118" y="6303623"/>
            <a:ext cx="1839598" cy="661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rgbClr val="C00000"/>
                </a:solidFill>
              </a:rPr>
              <a:t>Lesson 2:</a:t>
            </a:r>
          </a:p>
        </p:txBody>
      </p:sp>
      <p:pic>
        <p:nvPicPr>
          <p:cNvPr id="3" name="Picture 2" descr="Graphical user interface, text&#10;&#10;Description automatically generated">
            <a:extLst>
              <a:ext uri="{FF2B5EF4-FFF2-40B4-BE49-F238E27FC236}">
                <a16:creationId xmlns:a16="http://schemas.microsoft.com/office/drawing/2014/main" id="{EE7F83DD-1BF7-5240-8C32-53868A301FC0}"/>
              </a:ext>
            </a:extLst>
          </p:cNvPr>
          <p:cNvPicPr>
            <a:picLocks noChangeAspect="1"/>
          </p:cNvPicPr>
          <p:nvPr/>
        </p:nvPicPr>
        <p:blipFill rotWithShape="1">
          <a:blip r:embed="rId3"/>
          <a:srcRect t="5231" b="5231"/>
          <a:stretch/>
        </p:blipFill>
        <p:spPr>
          <a:xfrm>
            <a:off x="3493476" y="76598"/>
            <a:ext cx="5898889" cy="3301108"/>
          </a:xfrm>
          <a:prstGeom prst="rect">
            <a:avLst/>
          </a:prstGeom>
          <a:ln w="38100">
            <a:solidFill>
              <a:schemeClr val="tx1"/>
            </a:solidFill>
          </a:ln>
        </p:spPr>
      </p:pic>
      <p:pic>
        <p:nvPicPr>
          <p:cNvPr id="6" name="Picture 5" descr="Graphical user interface, text&#10;&#10;Description automatically generated">
            <a:extLst>
              <a:ext uri="{FF2B5EF4-FFF2-40B4-BE49-F238E27FC236}">
                <a16:creationId xmlns:a16="http://schemas.microsoft.com/office/drawing/2014/main" id="{3B0ED942-CFA5-4946-A88F-29BDE332745D}"/>
              </a:ext>
            </a:extLst>
          </p:cNvPr>
          <p:cNvPicPr>
            <a:picLocks noChangeAspect="1"/>
          </p:cNvPicPr>
          <p:nvPr/>
        </p:nvPicPr>
        <p:blipFill rotWithShape="1">
          <a:blip r:embed="rId4"/>
          <a:srcRect t="5539" b="5231"/>
          <a:stretch/>
        </p:blipFill>
        <p:spPr>
          <a:xfrm>
            <a:off x="6192469" y="3504316"/>
            <a:ext cx="5919228" cy="3301108"/>
          </a:xfrm>
          <a:prstGeom prst="rect">
            <a:avLst/>
          </a:prstGeom>
          <a:ln w="38100">
            <a:solidFill>
              <a:schemeClr val="tx1"/>
            </a:solidFill>
          </a:ln>
        </p:spPr>
      </p:pic>
    </p:spTree>
    <p:extLst>
      <p:ext uri="{BB962C8B-B14F-4D97-AF65-F5344CB8AC3E}">
        <p14:creationId xmlns:p14="http://schemas.microsoft.com/office/powerpoint/2010/main" val="349347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05050-ADD8-0A41-B122-5E195B31A083}"/>
              </a:ext>
            </a:extLst>
          </p:cNvPr>
          <p:cNvSpPr>
            <a:spLocks noGrp="1"/>
          </p:cNvSpPr>
          <p:nvPr>
            <p:ph type="title"/>
          </p:nvPr>
        </p:nvSpPr>
        <p:spPr>
          <a:xfrm>
            <a:off x="311675" y="250108"/>
            <a:ext cx="10515600" cy="1325563"/>
          </a:xfrm>
        </p:spPr>
        <p:txBody>
          <a:bodyPr>
            <a:normAutofit/>
          </a:bodyPr>
          <a:lstStyle/>
          <a:p>
            <a:r>
              <a:rPr lang="en-GB" sz="4800" dirty="0"/>
              <a:t>Have you read Anne Frank’s diary?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Anne Frank the Diary of a Young Girl: Amazon.co.uk: Frank, Anne:  0000553296981: Books">
            <a:extLst>
              <a:ext uri="{FF2B5EF4-FFF2-40B4-BE49-F238E27FC236}">
                <a16:creationId xmlns:a16="http://schemas.microsoft.com/office/drawing/2014/main" id="{991D82AC-7ADB-AD41-ACCE-678D08808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09647">
            <a:off x="244234" y="3719580"/>
            <a:ext cx="1840144" cy="30168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360A68-9B25-AC42-83C8-032601756A8A}"/>
              </a:ext>
            </a:extLst>
          </p:cNvPr>
          <p:cNvSpPr/>
          <p:nvPr/>
        </p:nvSpPr>
        <p:spPr>
          <a:xfrm>
            <a:off x="273090" y="1870928"/>
            <a:ext cx="2611395" cy="1631216"/>
          </a:xfrm>
          <a:prstGeom prst="rect">
            <a:avLst/>
          </a:prstGeom>
        </p:spPr>
        <p:txBody>
          <a:bodyPr wrap="square">
            <a:spAutoFit/>
          </a:bodyPr>
          <a:lstStyle/>
          <a:p>
            <a:r>
              <a:rPr lang="en-GB" sz="2000" dirty="0">
                <a:latin typeface="Calibri" panose="020F0502020204030204" pitchFamily="34" charset="0"/>
                <a:cs typeface="Calibri" panose="020F0502020204030204" pitchFamily="34" charset="0"/>
              </a:rPr>
              <a:t>Anne Frank’s diary went on to be the </a:t>
            </a:r>
            <a:r>
              <a:rPr lang="en-GB" sz="2000" b="1" dirty="0">
                <a:latin typeface="Calibri" panose="020F0502020204030204" pitchFamily="34" charset="0"/>
                <a:cs typeface="Calibri" panose="020F0502020204030204" pitchFamily="34" charset="0"/>
              </a:rPr>
              <a:t>most famous, and best-selling personal diary of all time</a:t>
            </a:r>
          </a:p>
        </p:txBody>
      </p:sp>
      <p:sp>
        <p:nvSpPr>
          <p:cNvPr id="11" name="TextBox 10">
            <a:extLst>
              <a:ext uri="{FF2B5EF4-FFF2-40B4-BE49-F238E27FC236}">
                <a16:creationId xmlns:a16="http://schemas.microsoft.com/office/drawing/2014/main" id="{08A5698C-608A-FD49-A2FB-F6E62DB0F9B9}"/>
              </a:ext>
            </a:extLst>
          </p:cNvPr>
          <p:cNvSpPr txBox="1"/>
          <p:nvPr/>
        </p:nvSpPr>
        <p:spPr>
          <a:xfrm>
            <a:off x="9131755" y="377022"/>
            <a:ext cx="2748570" cy="923330"/>
          </a:xfrm>
          <a:prstGeom prst="rect">
            <a:avLst/>
          </a:prstGeom>
          <a:noFill/>
        </p:spPr>
        <p:txBody>
          <a:bodyPr wrap="square" rtlCol="0">
            <a:spAutoFit/>
          </a:bodyPr>
          <a:lstStyle/>
          <a:p>
            <a:pPr algn="r"/>
            <a:r>
              <a:rPr lang="en-GB" dirty="0">
                <a:hlinkClick r:id="rId4"/>
              </a:rPr>
              <a:t>https://www.yadvashem.org/education/educational-videos.html</a:t>
            </a:r>
            <a:r>
              <a:rPr lang="en-GB" dirty="0"/>
              <a:t> </a:t>
            </a:r>
          </a:p>
        </p:txBody>
      </p:sp>
      <p:pic>
        <p:nvPicPr>
          <p:cNvPr id="12" name="Online Media 11" descr="&quot;Yours, Anne Frank&quot;">
            <a:hlinkClick r:id="" action="ppaction://media"/>
            <a:extLst>
              <a:ext uri="{FF2B5EF4-FFF2-40B4-BE49-F238E27FC236}">
                <a16:creationId xmlns:a16="http://schemas.microsoft.com/office/drawing/2014/main" id="{F3094D3B-8C3E-1545-B963-C05303C9154F}"/>
              </a:ext>
            </a:extLst>
          </p:cNvPr>
          <p:cNvPicPr>
            <a:picLocks noRot="1" noChangeAspect="1"/>
          </p:cNvPicPr>
          <p:nvPr>
            <a:videoFile r:link="rId1"/>
          </p:nvPr>
        </p:nvPicPr>
        <p:blipFill>
          <a:blip r:embed="rId5"/>
          <a:stretch>
            <a:fillRect/>
          </a:stretch>
        </p:blipFill>
        <p:spPr>
          <a:xfrm>
            <a:off x="3157575" y="2002225"/>
            <a:ext cx="8408087" cy="4750570"/>
          </a:xfrm>
          <a:prstGeom prst="rect">
            <a:avLst/>
          </a:prstGeom>
        </p:spPr>
      </p:pic>
    </p:spTree>
    <p:extLst>
      <p:ext uri="{BB962C8B-B14F-4D97-AF65-F5344CB8AC3E}">
        <p14:creationId xmlns:p14="http://schemas.microsoft.com/office/powerpoint/2010/main" val="336702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Freeform: Shape 14">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6">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51F44-F82B-F74D-8300-36289911DC7B}"/>
              </a:ext>
            </a:extLst>
          </p:cNvPr>
          <p:cNvSpPr>
            <a:spLocks noGrp="1"/>
          </p:cNvSpPr>
          <p:nvPr>
            <p:ph type="title"/>
          </p:nvPr>
        </p:nvSpPr>
        <p:spPr>
          <a:xfrm>
            <a:off x="2311147" y="2784881"/>
            <a:ext cx="7569706" cy="1288238"/>
          </a:xfrm>
        </p:spPr>
        <p:txBody>
          <a:bodyPr anchor="ctr">
            <a:noAutofit/>
          </a:bodyPr>
          <a:lstStyle/>
          <a:p>
            <a:pPr algn="ctr"/>
            <a:r>
              <a:rPr lang="en-GB" sz="4000" dirty="0"/>
              <a:t>To learn more about the Holocaust you can visit the website of </a:t>
            </a:r>
            <a:r>
              <a:rPr lang="en-GB" sz="4000" b="1" u="sng" dirty="0"/>
              <a:t>Yad Vashem</a:t>
            </a:r>
            <a:r>
              <a:rPr lang="en-GB" sz="4000" dirty="0"/>
              <a:t>, the World Holocaust Remembrance </a:t>
            </a:r>
            <a:r>
              <a:rPr lang="en-GB" sz="4000" dirty="0" err="1"/>
              <a:t>Center</a:t>
            </a:r>
            <a:r>
              <a:rPr lang="en-GB" sz="4000" dirty="0"/>
              <a:t>:</a:t>
            </a:r>
            <a:br>
              <a:rPr lang="en-GB" sz="4000" dirty="0"/>
            </a:br>
            <a:r>
              <a:rPr lang="en-GB" sz="4000" dirty="0" err="1">
                <a:hlinkClick r:id="rId2"/>
              </a:rPr>
              <a:t>yadvashem.org</a:t>
            </a:r>
            <a:r>
              <a:rPr lang="en-GB" sz="4000" dirty="0">
                <a:hlinkClick r:id="rId2"/>
              </a:rPr>
              <a:t> </a:t>
            </a:r>
            <a:endParaRPr lang="en-GB" sz="4000" dirty="0"/>
          </a:p>
        </p:txBody>
      </p:sp>
    </p:spTree>
    <p:extLst>
      <p:ext uri="{BB962C8B-B14F-4D97-AF65-F5344CB8AC3E}">
        <p14:creationId xmlns:p14="http://schemas.microsoft.com/office/powerpoint/2010/main" val="18426294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4F640-4E79-254D-8638-9479B50F9BF1}"/>
              </a:ext>
            </a:extLst>
          </p:cNvPr>
          <p:cNvSpPr>
            <a:spLocks noGrp="1"/>
          </p:cNvSpPr>
          <p:nvPr>
            <p:ph type="title"/>
          </p:nvPr>
        </p:nvSpPr>
        <p:spPr>
          <a:xfrm>
            <a:off x="841248" y="548640"/>
            <a:ext cx="3600860" cy="5431536"/>
          </a:xfrm>
        </p:spPr>
        <p:txBody>
          <a:bodyPr>
            <a:normAutofit/>
          </a:bodyPr>
          <a:lstStyle/>
          <a:p>
            <a:r>
              <a:rPr lang="en-GB" sz="5400" dirty="0"/>
              <a:t>Learning objectives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513F8B-6D7C-2346-B250-5E34D6F9164C}"/>
              </a:ext>
            </a:extLst>
          </p:cNvPr>
          <p:cNvSpPr>
            <a:spLocks noGrp="1"/>
          </p:cNvSpPr>
          <p:nvPr>
            <p:ph idx="1"/>
          </p:nvPr>
        </p:nvSpPr>
        <p:spPr>
          <a:xfrm>
            <a:off x="5126418" y="552091"/>
            <a:ext cx="6224335" cy="5431536"/>
          </a:xfrm>
        </p:spPr>
        <p:txBody>
          <a:bodyPr anchor="ctr">
            <a:normAutofit/>
          </a:bodyPr>
          <a:lstStyle/>
          <a:p>
            <a:pPr marL="0" indent="0">
              <a:buNone/>
            </a:pPr>
            <a:r>
              <a:rPr lang="en-GB" sz="2400" dirty="0"/>
              <a:t>By the end of this lesson, you should be able to: </a:t>
            </a:r>
          </a:p>
          <a:p>
            <a:r>
              <a:rPr lang="en-GB" sz="2400" dirty="0"/>
              <a:t>Describe the events of the late 1930s and early-mid 1940s in Mandate Palestine and Nazi Germany</a:t>
            </a:r>
          </a:p>
          <a:p>
            <a:r>
              <a:rPr lang="en-GB" sz="2400" dirty="0"/>
              <a:t>Explain Britain’s wavering policies in Mandate Palestine at this time</a:t>
            </a:r>
          </a:p>
          <a:p>
            <a:r>
              <a:rPr lang="en-GB" sz="2400" dirty="0"/>
              <a:t>Evaluate the effectiveness of British policy in Mandate Palestine during this period</a:t>
            </a:r>
          </a:p>
          <a:p>
            <a:endParaRPr lang="en-GB" sz="2400" dirty="0"/>
          </a:p>
        </p:txBody>
      </p:sp>
      <p:cxnSp>
        <p:nvCxnSpPr>
          <p:cNvPr id="5" name="Straight Connector 4">
            <a:extLst>
              <a:ext uri="{FF2B5EF4-FFF2-40B4-BE49-F238E27FC236}">
                <a16:creationId xmlns:a16="http://schemas.microsoft.com/office/drawing/2014/main" id="{00B815C5-DDF1-0544-8F58-871EF7ACD7AD}"/>
              </a:ext>
            </a:extLst>
          </p:cNvPr>
          <p:cNvCxnSpPr>
            <a:cxnSpLocks/>
          </p:cNvCxnSpPr>
          <p:nvPr/>
        </p:nvCxnSpPr>
        <p:spPr>
          <a:xfrm>
            <a:off x="7462585" y="3370885"/>
            <a:ext cx="111210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26EA4EF-E087-C14C-B91B-104A6092C977}"/>
              </a:ext>
            </a:extLst>
          </p:cNvPr>
          <p:cNvSpPr txBox="1"/>
          <p:nvPr/>
        </p:nvSpPr>
        <p:spPr>
          <a:xfrm>
            <a:off x="5126418" y="4880919"/>
            <a:ext cx="4287794" cy="461665"/>
          </a:xfrm>
          <a:prstGeom prst="rect">
            <a:avLst/>
          </a:prstGeom>
          <a:noFill/>
        </p:spPr>
        <p:txBody>
          <a:bodyPr wrap="square" rtlCol="0">
            <a:spAutoFit/>
          </a:bodyPr>
          <a:lstStyle/>
          <a:p>
            <a:r>
              <a:rPr lang="en-GB" sz="2400" dirty="0">
                <a:solidFill>
                  <a:schemeClr val="accent2"/>
                </a:solidFill>
              </a:rPr>
              <a:t>What does ‘wavering’ mean?</a:t>
            </a:r>
          </a:p>
        </p:txBody>
      </p:sp>
      <p:sp>
        <p:nvSpPr>
          <p:cNvPr id="11" name="TextBox 10">
            <a:extLst>
              <a:ext uri="{FF2B5EF4-FFF2-40B4-BE49-F238E27FC236}">
                <a16:creationId xmlns:a16="http://schemas.microsoft.com/office/drawing/2014/main" id="{8419376E-B814-7D4F-AED3-09E1E0588A43}"/>
              </a:ext>
            </a:extLst>
          </p:cNvPr>
          <p:cNvSpPr txBox="1"/>
          <p:nvPr/>
        </p:nvSpPr>
        <p:spPr>
          <a:xfrm>
            <a:off x="5126417" y="5260992"/>
            <a:ext cx="6476577" cy="830997"/>
          </a:xfrm>
          <a:prstGeom prst="rect">
            <a:avLst/>
          </a:prstGeom>
          <a:noFill/>
        </p:spPr>
        <p:txBody>
          <a:bodyPr wrap="square" rtlCol="0">
            <a:spAutoFit/>
          </a:bodyPr>
          <a:lstStyle/>
          <a:p>
            <a:r>
              <a:rPr lang="en-GB" sz="2400" dirty="0"/>
              <a:t>To be undecided between two courses of action; to falter; to become weaker</a:t>
            </a:r>
          </a:p>
        </p:txBody>
      </p:sp>
    </p:spTree>
    <p:extLst>
      <p:ext uri="{BB962C8B-B14F-4D97-AF65-F5344CB8AC3E}">
        <p14:creationId xmlns:p14="http://schemas.microsoft.com/office/powerpoint/2010/main" val="27248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79904-5D8A-9E41-A802-540D6D2B5C5C}"/>
              </a:ext>
            </a:extLst>
          </p:cNvPr>
          <p:cNvSpPr>
            <a:spLocks noGrp="1"/>
          </p:cNvSpPr>
          <p:nvPr>
            <p:ph type="title"/>
          </p:nvPr>
        </p:nvSpPr>
        <p:spPr>
          <a:xfrm>
            <a:off x="669036" y="550174"/>
            <a:ext cx="10515600" cy="1325563"/>
          </a:xfrm>
        </p:spPr>
        <p:txBody>
          <a:bodyPr>
            <a:normAutofit/>
          </a:bodyPr>
          <a:lstStyle/>
          <a:p>
            <a:r>
              <a:rPr lang="en-GB" sz="4000" b="1" dirty="0"/>
              <a:t>Meanwhile, in Mandate Palestine…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48700F-BB0A-034D-B12B-29830AA3FFCB}"/>
              </a:ext>
            </a:extLst>
          </p:cNvPr>
          <p:cNvSpPr>
            <a:spLocks noGrp="1"/>
          </p:cNvSpPr>
          <p:nvPr>
            <p:ph idx="1"/>
          </p:nvPr>
        </p:nvSpPr>
        <p:spPr>
          <a:xfrm>
            <a:off x="669036" y="2042553"/>
            <a:ext cx="7762115" cy="4465166"/>
          </a:xfrm>
        </p:spPr>
        <p:txBody>
          <a:bodyPr>
            <a:noAutofit/>
          </a:bodyPr>
          <a:lstStyle/>
          <a:p>
            <a:r>
              <a:rPr lang="en-GB" sz="2400" dirty="0"/>
              <a:t>We saw earlier how the British government wavered in the late 1930s</a:t>
            </a:r>
          </a:p>
          <a:p>
            <a:r>
              <a:rPr lang="en-GB" sz="2400" dirty="0"/>
              <a:t>The British were </a:t>
            </a:r>
            <a:r>
              <a:rPr lang="en-GB" sz="2400" b="1" dirty="0"/>
              <a:t>anxious</a:t>
            </a:r>
            <a:r>
              <a:rPr lang="en-GB" sz="2400" dirty="0"/>
              <a:t> to avoid a repeat of the Arab Revolt of 1936-1939 and needed </a:t>
            </a:r>
            <a:r>
              <a:rPr lang="en-GB" sz="2400" b="1" dirty="0"/>
              <a:t>stability</a:t>
            </a:r>
            <a:r>
              <a:rPr lang="en-GB" sz="2400" dirty="0"/>
              <a:t> in the Middle East during the war, but they also knew that Jews fleeing Nazi Germany needed a </a:t>
            </a:r>
            <a:r>
              <a:rPr lang="en-GB" sz="2400" b="1" dirty="0"/>
              <a:t>home</a:t>
            </a:r>
          </a:p>
          <a:p>
            <a:r>
              <a:rPr lang="en-GB" sz="2400" u="sng" dirty="0"/>
              <a:t>The White Paper of 1939</a:t>
            </a:r>
            <a:r>
              <a:rPr lang="en-GB" sz="2400" dirty="0"/>
              <a:t> had restricted Jewish immigration to 75, 000 over 5 years</a:t>
            </a:r>
          </a:p>
          <a:p>
            <a:r>
              <a:rPr lang="en-GB" sz="2400" dirty="0"/>
              <a:t>In </a:t>
            </a:r>
            <a:r>
              <a:rPr lang="en-GB" sz="2400" u="sng" dirty="0"/>
              <a:t>1945</a:t>
            </a:r>
            <a:r>
              <a:rPr lang="en-GB" sz="2400" dirty="0"/>
              <a:t> Ernest Bevin, the British foreign secretary, increased the limit for Jewish immigration to </a:t>
            </a:r>
            <a:r>
              <a:rPr lang="en-GB" sz="2400" b="1" dirty="0"/>
              <a:t>18, 000</a:t>
            </a:r>
            <a:r>
              <a:rPr lang="en-GB" sz="2400" dirty="0"/>
              <a:t> a year</a:t>
            </a:r>
          </a:p>
          <a:p>
            <a:r>
              <a:rPr lang="en-GB" sz="2400" dirty="0"/>
              <a:t>But many members of the Jewish community within Mandate Palestine and beyond still thought this was </a:t>
            </a:r>
            <a:r>
              <a:rPr lang="en-GB" sz="2400" b="1" dirty="0"/>
              <a:t>unfair</a:t>
            </a:r>
          </a:p>
        </p:txBody>
      </p:sp>
      <p:pic>
        <p:nvPicPr>
          <p:cNvPr id="11" name="Picture 10">
            <a:extLst>
              <a:ext uri="{FF2B5EF4-FFF2-40B4-BE49-F238E27FC236}">
                <a16:creationId xmlns:a16="http://schemas.microsoft.com/office/drawing/2014/main" id="{E7F38EFA-39CF-4A4A-9DB2-3EFDCAD99DD2}"/>
              </a:ext>
            </a:extLst>
          </p:cNvPr>
          <p:cNvPicPr>
            <a:picLocks noChangeAspect="1"/>
          </p:cNvPicPr>
          <p:nvPr/>
        </p:nvPicPr>
        <p:blipFill rotWithShape="1">
          <a:blip r:embed="rId2"/>
          <a:srcRect l="6884" t="29909" r="48309" b="31795"/>
          <a:stretch/>
        </p:blipFill>
        <p:spPr>
          <a:xfrm rot="21324355">
            <a:off x="8214748" y="693221"/>
            <a:ext cx="3684691" cy="1968303"/>
          </a:xfrm>
          <a:prstGeom prst="rect">
            <a:avLst/>
          </a:prstGeom>
        </p:spPr>
      </p:pic>
      <p:pic>
        <p:nvPicPr>
          <p:cNvPr id="12" name="Graphic 11" descr="Scales of justice outline">
            <a:extLst>
              <a:ext uri="{FF2B5EF4-FFF2-40B4-BE49-F238E27FC236}">
                <a16:creationId xmlns:a16="http://schemas.microsoft.com/office/drawing/2014/main" id="{2F364CD3-0DA9-D848-87ED-8B548BF260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3354" y="2805926"/>
            <a:ext cx="3312888" cy="3312888"/>
          </a:xfrm>
          <a:prstGeom prst="rect">
            <a:avLst/>
          </a:prstGeom>
        </p:spPr>
      </p:pic>
    </p:spTree>
    <p:extLst>
      <p:ext uri="{BB962C8B-B14F-4D97-AF65-F5344CB8AC3E}">
        <p14:creationId xmlns:p14="http://schemas.microsoft.com/office/powerpoint/2010/main" val="156430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C0DAC-2286-1B48-A58E-383266159540}"/>
              </a:ext>
            </a:extLst>
          </p:cNvPr>
          <p:cNvSpPr>
            <a:spLocks noGrp="1"/>
          </p:cNvSpPr>
          <p:nvPr>
            <p:ph type="title"/>
          </p:nvPr>
        </p:nvSpPr>
        <p:spPr>
          <a:xfrm>
            <a:off x="572493" y="154132"/>
            <a:ext cx="11018520" cy="1434415"/>
          </a:xfrm>
        </p:spPr>
        <p:txBody>
          <a:bodyPr anchor="b">
            <a:normAutofit/>
          </a:bodyPr>
          <a:lstStyle/>
          <a:p>
            <a:r>
              <a:rPr lang="en-GB" sz="5400" dirty="0"/>
              <a:t>The Jewish response</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D59FCB-4AA7-1E4B-85EE-0A0E90524ECF}"/>
              </a:ext>
            </a:extLst>
          </p:cNvPr>
          <p:cNvSpPr>
            <a:spLocks noGrp="1"/>
          </p:cNvSpPr>
          <p:nvPr>
            <p:ph idx="1"/>
          </p:nvPr>
        </p:nvSpPr>
        <p:spPr>
          <a:xfrm>
            <a:off x="572493" y="2000976"/>
            <a:ext cx="7094399" cy="4670937"/>
          </a:xfrm>
        </p:spPr>
        <p:txBody>
          <a:bodyPr anchor="t">
            <a:normAutofit fontScale="92500" lnSpcReduction="10000"/>
          </a:bodyPr>
          <a:lstStyle/>
          <a:p>
            <a:r>
              <a:rPr lang="en-GB" sz="2400" dirty="0"/>
              <a:t>Jewish opposition groups emerged in response to this policy</a:t>
            </a:r>
          </a:p>
          <a:p>
            <a:r>
              <a:rPr lang="en-GB" sz="2400" dirty="0"/>
              <a:t>Two extremist groups emerged: the </a:t>
            </a:r>
            <a:r>
              <a:rPr lang="en-GB" sz="2400" b="1" dirty="0"/>
              <a:t>Irgun</a:t>
            </a:r>
            <a:r>
              <a:rPr lang="en-GB" sz="2400" dirty="0"/>
              <a:t> and the </a:t>
            </a:r>
            <a:r>
              <a:rPr lang="en-GB" sz="2400" b="1" dirty="0"/>
              <a:t>Lehi</a:t>
            </a:r>
          </a:p>
          <a:p>
            <a:r>
              <a:rPr lang="en-GB" sz="2400" dirty="0"/>
              <a:t>They commenced a series of brutal attacks in Mandate Palestine. They attacked </a:t>
            </a:r>
            <a:r>
              <a:rPr lang="en-GB" sz="2400" b="1" dirty="0"/>
              <a:t>offices</a:t>
            </a:r>
            <a:r>
              <a:rPr lang="en-GB" sz="2400" dirty="0"/>
              <a:t>, </a:t>
            </a:r>
            <a:r>
              <a:rPr lang="en-GB" sz="2400" b="1" dirty="0"/>
              <a:t>police stations</a:t>
            </a:r>
            <a:r>
              <a:rPr lang="en-GB" sz="2400" dirty="0"/>
              <a:t>, </a:t>
            </a:r>
            <a:r>
              <a:rPr lang="en-GB" sz="2400" b="1" dirty="0"/>
              <a:t>radio stations and telephone lines</a:t>
            </a:r>
          </a:p>
          <a:p>
            <a:r>
              <a:rPr lang="en-GB" sz="2400" dirty="0"/>
              <a:t>Two key examples of this violence:</a:t>
            </a:r>
          </a:p>
          <a:p>
            <a:pPr marL="800100" lvl="1" indent="-342900">
              <a:buFont typeface="+mj-lt"/>
              <a:buAutoNum type="arabicPeriod"/>
            </a:pPr>
            <a:r>
              <a:rPr lang="en-GB" dirty="0"/>
              <a:t>The </a:t>
            </a:r>
            <a:r>
              <a:rPr lang="en-GB" b="1" dirty="0"/>
              <a:t>assassination of Lord Moyne</a:t>
            </a:r>
            <a:r>
              <a:rPr lang="en-GB" dirty="0"/>
              <a:t>, a British minister of state who was killed in Cairo on 6th November 1944 by the </a:t>
            </a:r>
            <a:r>
              <a:rPr lang="en-GB" b="1" dirty="0">
                <a:solidFill>
                  <a:schemeClr val="accent2"/>
                </a:solidFill>
              </a:rPr>
              <a:t>Lehi</a:t>
            </a:r>
          </a:p>
          <a:p>
            <a:pPr marL="800100" lvl="1" indent="-342900">
              <a:buFont typeface="+mj-lt"/>
              <a:buAutoNum type="arabicPeriod"/>
            </a:pPr>
            <a:r>
              <a:rPr lang="en-GB" dirty="0"/>
              <a:t>The </a:t>
            </a:r>
            <a:r>
              <a:rPr lang="en-GB" b="1" dirty="0"/>
              <a:t>King David Hotel bombing </a:t>
            </a:r>
            <a:r>
              <a:rPr lang="en-GB" dirty="0"/>
              <a:t>on 22</a:t>
            </a:r>
            <a:r>
              <a:rPr lang="en-GB" baseline="30000" dirty="0"/>
              <a:t>nd</a:t>
            </a:r>
            <a:r>
              <a:rPr lang="en-GB" dirty="0"/>
              <a:t> July 1946 </a:t>
            </a:r>
            <a:r>
              <a:rPr lang="en-GB" dirty="0">
                <a:sym typeface="Wingdings" pitchFamily="2" charset="2"/>
              </a:rPr>
              <a:t>-</a:t>
            </a:r>
            <a:r>
              <a:rPr lang="en-GB" dirty="0"/>
              <a:t> an attack carried out by the </a:t>
            </a:r>
            <a:r>
              <a:rPr lang="en-GB" b="1" dirty="0">
                <a:solidFill>
                  <a:schemeClr val="accent2"/>
                </a:solidFill>
              </a:rPr>
              <a:t>Irgun</a:t>
            </a:r>
            <a:r>
              <a:rPr lang="en-GB" dirty="0"/>
              <a:t> on the headquarters of the Mandate administration and the British army. 28 Brits, 41 Palestinians and 17 Jews were killed</a:t>
            </a:r>
            <a:endParaRPr lang="en-GB" sz="1800" b="1" dirty="0"/>
          </a:p>
          <a:p>
            <a:endParaRPr lang="en-GB" sz="1800" dirty="0"/>
          </a:p>
        </p:txBody>
      </p:sp>
      <p:pic>
        <p:nvPicPr>
          <p:cNvPr id="6" name="Picture 2" descr="Historian on King David Hotel bombing: &amp;#39;It was an act of terror&amp;#39; - Israel  News - Haaretz.com">
            <a:extLst>
              <a:ext uri="{FF2B5EF4-FFF2-40B4-BE49-F238E27FC236}">
                <a16:creationId xmlns:a16="http://schemas.microsoft.com/office/drawing/2014/main" id="{D318AF85-D8C6-7D46-955E-C0AB59D67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r="13356" b="-2"/>
          <a:stretch/>
        </p:blipFill>
        <p:spPr bwMode="auto">
          <a:xfrm>
            <a:off x="7892908" y="2071316"/>
            <a:ext cx="3726599" cy="3873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F8E4D1-9649-624A-A1BF-7B212F7C13C2}"/>
              </a:ext>
            </a:extLst>
          </p:cNvPr>
          <p:cNvSpPr txBox="1"/>
          <p:nvPr/>
        </p:nvSpPr>
        <p:spPr>
          <a:xfrm>
            <a:off x="7892908" y="5973934"/>
            <a:ext cx="3726599" cy="369332"/>
          </a:xfrm>
          <a:prstGeom prst="rect">
            <a:avLst/>
          </a:prstGeom>
          <a:noFill/>
        </p:spPr>
        <p:txBody>
          <a:bodyPr wrap="square" rtlCol="0">
            <a:spAutoFit/>
          </a:bodyPr>
          <a:lstStyle/>
          <a:p>
            <a:pPr algn="ctr"/>
            <a:r>
              <a:rPr lang="en-GB" dirty="0"/>
              <a:t>The King David Hotel bombing</a:t>
            </a:r>
          </a:p>
        </p:txBody>
      </p:sp>
    </p:spTree>
    <p:extLst>
      <p:ext uri="{BB962C8B-B14F-4D97-AF65-F5344CB8AC3E}">
        <p14:creationId xmlns:p14="http://schemas.microsoft.com/office/powerpoint/2010/main" val="26190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92E8816-1889-1C49-9C8A-644B08FACEA3}"/>
              </a:ext>
            </a:extLst>
          </p:cNvPr>
          <p:cNvSpPr>
            <a:spLocks noGrp="1"/>
          </p:cNvSpPr>
          <p:nvPr>
            <p:ph type="title"/>
          </p:nvPr>
        </p:nvSpPr>
        <p:spPr>
          <a:xfrm>
            <a:off x="587130" y="1235078"/>
            <a:ext cx="3600860" cy="2117825"/>
          </a:xfrm>
        </p:spPr>
        <p:txBody>
          <a:bodyPr>
            <a:normAutofit/>
          </a:bodyPr>
          <a:lstStyle/>
          <a:p>
            <a:pPr algn="ctr"/>
            <a:r>
              <a:rPr lang="en-GB" sz="4000" dirty="0"/>
              <a:t>Britain asks for help</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48700F-BB0A-034D-B12B-29830AA3FFCB}"/>
              </a:ext>
            </a:extLst>
          </p:cNvPr>
          <p:cNvSpPr>
            <a:spLocks noGrp="1"/>
          </p:cNvSpPr>
          <p:nvPr>
            <p:ph idx="1"/>
          </p:nvPr>
        </p:nvSpPr>
        <p:spPr>
          <a:xfrm>
            <a:off x="4920511" y="552730"/>
            <a:ext cx="7213954" cy="5752540"/>
          </a:xfrm>
        </p:spPr>
        <p:txBody>
          <a:bodyPr anchor="ctr">
            <a:normAutofit/>
          </a:bodyPr>
          <a:lstStyle/>
          <a:p>
            <a:r>
              <a:rPr lang="en-GB" sz="2000" dirty="0"/>
              <a:t>As the concentration camps were liberated at the end of the war and the </a:t>
            </a:r>
            <a:r>
              <a:rPr lang="en-GB" sz="2000" b="1" dirty="0"/>
              <a:t>full</a:t>
            </a:r>
            <a:r>
              <a:rPr lang="en-GB" sz="2000" dirty="0"/>
              <a:t> </a:t>
            </a:r>
            <a:r>
              <a:rPr lang="en-GB" sz="2000" b="1" dirty="0"/>
              <a:t>horrors of the Holocaust</a:t>
            </a:r>
            <a:r>
              <a:rPr lang="en-GB" sz="2000" dirty="0"/>
              <a:t> came to light, there were calls for an </a:t>
            </a:r>
            <a:r>
              <a:rPr lang="en-GB" sz="2000" b="1" dirty="0"/>
              <a:t>independent Jewish state</a:t>
            </a:r>
          </a:p>
          <a:p>
            <a:r>
              <a:rPr lang="en-GB" sz="2000" dirty="0"/>
              <a:t>But the British were still worried about the Palestinians: the Palestinians had </a:t>
            </a:r>
            <a:r>
              <a:rPr lang="en-GB" sz="2000" b="1" dirty="0"/>
              <a:t>lived on this land for centuries</a:t>
            </a:r>
            <a:r>
              <a:rPr lang="en-GB" sz="2000" dirty="0"/>
              <a:t> and they had </a:t>
            </a:r>
            <a:r>
              <a:rPr lang="en-GB" sz="2000" b="1" dirty="0"/>
              <a:t>never received their promised independent state</a:t>
            </a:r>
          </a:p>
          <a:p>
            <a:r>
              <a:rPr lang="en-GB" sz="2000" dirty="0"/>
              <a:t>Britain couldn’t afford a repeat of the Arab Revolt. It was </a:t>
            </a:r>
            <a:r>
              <a:rPr lang="en-GB" sz="2000" b="1" dirty="0"/>
              <a:t>war weary </a:t>
            </a:r>
            <a:r>
              <a:rPr lang="en-GB" sz="2000" dirty="0"/>
              <a:t>and </a:t>
            </a:r>
            <a:r>
              <a:rPr lang="en-GB" sz="2000" b="1" dirty="0"/>
              <a:t>financially destitute</a:t>
            </a:r>
            <a:endParaRPr lang="en-GB" sz="2000" dirty="0"/>
          </a:p>
          <a:p>
            <a:r>
              <a:rPr lang="en-GB" sz="2000" dirty="0"/>
              <a:t>As the attacks by the Irgun and the Lehi continued, Britain’s position became </a:t>
            </a:r>
            <a:r>
              <a:rPr lang="en-GB" sz="2000" u="sng" dirty="0"/>
              <a:t>impossible</a:t>
            </a:r>
            <a:r>
              <a:rPr lang="en-GB" sz="2000" dirty="0"/>
              <a:t> and it reached a decision: in February 1947, it asked the </a:t>
            </a:r>
            <a:r>
              <a:rPr lang="en-GB" sz="2000" b="1" dirty="0"/>
              <a:t>United Nations </a:t>
            </a:r>
            <a:r>
              <a:rPr lang="en-GB" sz="2000" dirty="0"/>
              <a:t>for help</a:t>
            </a:r>
          </a:p>
          <a:p>
            <a:r>
              <a:rPr lang="en-GB" sz="2000" dirty="0"/>
              <a:t>We’ll continue with this next lesson</a:t>
            </a:r>
          </a:p>
          <a:p>
            <a:endParaRPr lang="en-GB" sz="2000" dirty="0">
              <a:highlight>
                <a:srgbClr val="FFFF00"/>
              </a:highlight>
            </a:endParaRPr>
          </a:p>
        </p:txBody>
      </p:sp>
      <p:sp>
        <p:nvSpPr>
          <p:cNvPr id="11" name="Rectangle 10">
            <a:extLst>
              <a:ext uri="{FF2B5EF4-FFF2-40B4-BE49-F238E27FC236}">
                <a16:creationId xmlns:a16="http://schemas.microsoft.com/office/drawing/2014/main" id="{48217333-2134-9B4F-A5E9-ECC27A6817B4}"/>
              </a:ext>
            </a:extLst>
          </p:cNvPr>
          <p:cNvSpPr/>
          <p:nvPr/>
        </p:nvSpPr>
        <p:spPr>
          <a:xfrm>
            <a:off x="199879" y="5830421"/>
            <a:ext cx="11789194" cy="830997"/>
          </a:xfrm>
          <a:custGeom>
            <a:avLst/>
            <a:gdLst>
              <a:gd name="connsiteX0" fmla="*/ 0 w 11789194"/>
              <a:gd name="connsiteY0" fmla="*/ 0 h 830997"/>
              <a:gd name="connsiteX1" fmla="*/ 811374 w 11789194"/>
              <a:gd name="connsiteY1" fmla="*/ 0 h 830997"/>
              <a:gd name="connsiteX2" fmla="*/ 1151180 w 11789194"/>
              <a:gd name="connsiteY2" fmla="*/ 0 h 830997"/>
              <a:gd name="connsiteX3" fmla="*/ 2080446 w 11789194"/>
              <a:gd name="connsiteY3" fmla="*/ 0 h 830997"/>
              <a:gd name="connsiteX4" fmla="*/ 2773928 w 11789194"/>
              <a:gd name="connsiteY4" fmla="*/ 0 h 830997"/>
              <a:gd name="connsiteX5" fmla="*/ 3113734 w 11789194"/>
              <a:gd name="connsiteY5" fmla="*/ 0 h 830997"/>
              <a:gd name="connsiteX6" fmla="*/ 3807216 w 11789194"/>
              <a:gd name="connsiteY6" fmla="*/ 0 h 830997"/>
              <a:gd name="connsiteX7" fmla="*/ 4736482 w 11789194"/>
              <a:gd name="connsiteY7" fmla="*/ 0 h 830997"/>
              <a:gd name="connsiteX8" fmla="*/ 5312072 w 11789194"/>
              <a:gd name="connsiteY8" fmla="*/ 0 h 830997"/>
              <a:gd name="connsiteX9" fmla="*/ 5887662 w 11789194"/>
              <a:gd name="connsiteY9" fmla="*/ 0 h 830997"/>
              <a:gd name="connsiteX10" fmla="*/ 6581144 w 11789194"/>
              <a:gd name="connsiteY10" fmla="*/ 0 h 830997"/>
              <a:gd name="connsiteX11" fmla="*/ 7392518 w 11789194"/>
              <a:gd name="connsiteY11" fmla="*/ 0 h 830997"/>
              <a:gd name="connsiteX12" fmla="*/ 8203892 w 11789194"/>
              <a:gd name="connsiteY12" fmla="*/ 0 h 830997"/>
              <a:gd name="connsiteX13" fmla="*/ 9015266 w 11789194"/>
              <a:gd name="connsiteY13" fmla="*/ 0 h 830997"/>
              <a:gd name="connsiteX14" fmla="*/ 9944532 w 11789194"/>
              <a:gd name="connsiteY14" fmla="*/ 0 h 830997"/>
              <a:gd name="connsiteX15" fmla="*/ 10638014 w 11789194"/>
              <a:gd name="connsiteY15" fmla="*/ 0 h 830997"/>
              <a:gd name="connsiteX16" fmla="*/ 11789194 w 11789194"/>
              <a:gd name="connsiteY16" fmla="*/ 0 h 830997"/>
              <a:gd name="connsiteX17" fmla="*/ 11789194 w 11789194"/>
              <a:gd name="connsiteY17" fmla="*/ 415499 h 830997"/>
              <a:gd name="connsiteX18" fmla="*/ 11789194 w 11789194"/>
              <a:gd name="connsiteY18" fmla="*/ 830997 h 830997"/>
              <a:gd name="connsiteX19" fmla="*/ 10977820 w 11789194"/>
              <a:gd name="connsiteY19" fmla="*/ 830997 h 830997"/>
              <a:gd name="connsiteX20" fmla="*/ 10402230 w 11789194"/>
              <a:gd name="connsiteY20" fmla="*/ 830997 h 830997"/>
              <a:gd name="connsiteX21" fmla="*/ 9826640 w 11789194"/>
              <a:gd name="connsiteY21" fmla="*/ 830997 h 830997"/>
              <a:gd name="connsiteX22" fmla="*/ 9251050 w 11789194"/>
              <a:gd name="connsiteY22" fmla="*/ 830997 h 830997"/>
              <a:gd name="connsiteX23" fmla="*/ 8675460 w 11789194"/>
              <a:gd name="connsiteY23" fmla="*/ 830997 h 830997"/>
              <a:gd name="connsiteX24" fmla="*/ 7864086 w 11789194"/>
              <a:gd name="connsiteY24" fmla="*/ 830997 h 830997"/>
              <a:gd name="connsiteX25" fmla="*/ 7170604 w 11789194"/>
              <a:gd name="connsiteY25" fmla="*/ 830997 h 830997"/>
              <a:gd name="connsiteX26" fmla="*/ 6830798 w 11789194"/>
              <a:gd name="connsiteY26" fmla="*/ 830997 h 830997"/>
              <a:gd name="connsiteX27" fmla="*/ 6255208 w 11789194"/>
              <a:gd name="connsiteY27" fmla="*/ 830997 h 830997"/>
              <a:gd name="connsiteX28" fmla="*/ 5443834 w 11789194"/>
              <a:gd name="connsiteY28" fmla="*/ 830997 h 830997"/>
              <a:gd name="connsiteX29" fmla="*/ 4986136 w 11789194"/>
              <a:gd name="connsiteY29" fmla="*/ 830997 h 830997"/>
              <a:gd name="connsiteX30" fmla="*/ 4056870 w 11789194"/>
              <a:gd name="connsiteY30" fmla="*/ 830997 h 830997"/>
              <a:gd name="connsiteX31" fmla="*/ 3127604 w 11789194"/>
              <a:gd name="connsiteY31" fmla="*/ 830997 h 830997"/>
              <a:gd name="connsiteX32" fmla="*/ 2434122 w 11789194"/>
              <a:gd name="connsiteY32" fmla="*/ 830997 h 830997"/>
              <a:gd name="connsiteX33" fmla="*/ 1504856 w 11789194"/>
              <a:gd name="connsiteY33" fmla="*/ 830997 h 830997"/>
              <a:gd name="connsiteX34" fmla="*/ 811374 w 11789194"/>
              <a:gd name="connsiteY34" fmla="*/ 830997 h 830997"/>
              <a:gd name="connsiteX35" fmla="*/ 0 w 11789194"/>
              <a:gd name="connsiteY35" fmla="*/ 830997 h 830997"/>
              <a:gd name="connsiteX36" fmla="*/ 0 w 11789194"/>
              <a:gd name="connsiteY36" fmla="*/ 440428 h 830997"/>
              <a:gd name="connsiteX37" fmla="*/ 0 w 11789194"/>
              <a:gd name="connsiteY3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89194" h="830997" fill="none" extrusionOk="0">
                <a:moveTo>
                  <a:pt x="0" y="0"/>
                </a:moveTo>
                <a:cubicBezTo>
                  <a:pt x="238306" y="11984"/>
                  <a:pt x="562627" y="-10802"/>
                  <a:pt x="811374" y="0"/>
                </a:cubicBezTo>
                <a:cubicBezTo>
                  <a:pt x="1060121" y="10802"/>
                  <a:pt x="1009630" y="-4825"/>
                  <a:pt x="1151180" y="0"/>
                </a:cubicBezTo>
                <a:cubicBezTo>
                  <a:pt x="1292730" y="4825"/>
                  <a:pt x="1663727" y="21615"/>
                  <a:pt x="2080446" y="0"/>
                </a:cubicBezTo>
                <a:cubicBezTo>
                  <a:pt x="2497165" y="-21615"/>
                  <a:pt x="2593211" y="-21209"/>
                  <a:pt x="2773928" y="0"/>
                </a:cubicBezTo>
                <a:cubicBezTo>
                  <a:pt x="2954645" y="21209"/>
                  <a:pt x="3018298" y="-8"/>
                  <a:pt x="3113734" y="0"/>
                </a:cubicBezTo>
                <a:cubicBezTo>
                  <a:pt x="3209170" y="8"/>
                  <a:pt x="3588042" y="20559"/>
                  <a:pt x="3807216" y="0"/>
                </a:cubicBezTo>
                <a:cubicBezTo>
                  <a:pt x="4026390" y="-20559"/>
                  <a:pt x="4416352" y="-30162"/>
                  <a:pt x="4736482" y="0"/>
                </a:cubicBezTo>
                <a:cubicBezTo>
                  <a:pt x="5056612" y="30162"/>
                  <a:pt x="5127715" y="-3414"/>
                  <a:pt x="5312072" y="0"/>
                </a:cubicBezTo>
                <a:cubicBezTo>
                  <a:pt x="5496429" y="3414"/>
                  <a:pt x="5635659" y="9744"/>
                  <a:pt x="5887662" y="0"/>
                </a:cubicBezTo>
                <a:cubicBezTo>
                  <a:pt x="6139665" y="-9744"/>
                  <a:pt x="6295105" y="-12297"/>
                  <a:pt x="6581144" y="0"/>
                </a:cubicBezTo>
                <a:cubicBezTo>
                  <a:pt x="6867183" y="12297"/>
                  <a:pt x="7061444" y="-3271"/>
                  <a:pt x="7392518" y="0"/>
                </a:cubicBezTo>
                <a:cubicBezTo>
                  <a:pt x="7723592" y="3271"/>
                  <a:pt x="7838762" y="-3443"/>
                  <a:pt x="8203892" y="0"/>
                </a:cubicBezTo>
                <a:cubicBezTo>
                  <a:pt x="8569022" y="3443"/>
                  <a:pt x="8681382" y="28451"/>
                  <a:pt x="9015266" y="0"/>
                </a:cubicBezTo>
                <a:cubicBezTo>
                  <a:pt x="9349150" y="-28451"/>
                  <a:pt x="9517653" y="-8960"/>
                  <a:pt x="9944532" y="0"/>
                </a:cubicBezTo>
                <a:cubicBezTo>
                  <a:pt x="10371411" y="8960"/>
                  <a:pt x="10305740" y="15210"/>
                  <a:pt x="10638014" y="0"/>
                </a:cubicBezTo>
                <a:cubicBezTo>
                  <a:pt x="10970288" y="-15210"/>
                  <a:pt x="11265989" y="-22410"/>
                  <a:pt x="11789194" y="0"/>
                </a:cubicBezTo>
                <a:cubicBezTo>
                  <a:pt x="11805457" y="114234"/>
                  <a:pt x="11805851" y="330999"/>
                  <a:pt x="11789194" y="415499"/>
                </a:cubicBezTo>
                <a:cubicBezTo>
                  <a:pt x="11772537" y="499999"/>
                  <a:pt x="11791206" y="654219"/>
                  <a:pt x="11789194" y="830997"/>
                </a:cubicBezTo>
                <a:cubicBezTo>
                  <a:pt x="11402496" y="802302"/>
                  <a:pt x="11349286" y="833615"/>
                  <a:pt x="10977820" y="830997"/>
                </a:cubicBezTo>
                <a:cubicBezTo>
                  <a:pt x="10606354" y="828379"/>
                  <a:pt x="10576641" y="821497"/>
                  <a:pt x="10402230" y="830997"/>
                </a:cubicBezTo>
                <a:cubicBezTo>
                  <a:pt x="10227819" y="840498"/>
                  <a:pt x="10043336" y="843122"/>
                  <a:pt x="9826640" y="830997"/>
                </a:cubicBezTo>
                <a:cubicBezTo>
                  <a:pt x="9609944" y="818873"/>
                  <a:pt x="9428005" y="853640"/>
                  <a:pt x="9251050" y="830997"/>
                </a:cubicBezTo>
                <a:cubicBezTo>
                  <a:pt x="9074095" y="808355"/>
                  <a:pt x="8807499" y="846630"/>
                  <a:pt x="8675460" y="830997"/>
                </a:cubicBezTo>
                <a:cubicBezTo>
                  <a:pt x="8543421" y="815365"/>
                  <a:pt x="8168318" y="840476"/>
                  <a:pt x="7864086" y="830997"/>
                </a:cubicBezTo>
                <a:cubicBezTo>
                  <a:pt x="7559854" y="821518"/>
                  <a:pt x="7468725" y="818179"/>
                  <a:pt x="7170604" y="830997"/>
                </a:cubicBezTo>
                <a:cubicBezTo>
                  <a:pt x="6872483" y="843815"/>
                  <a:pt x="6964222" y="820374"/>
                  <a:pt x="6830798" y="830997"/>
                </a:cubicBezTo>
                <a:cubicBezTo>
                  <a:pt x="6697374" y="841620"/>
                  <a:pt x="6529544" y="808323"/>
                  <a:pt x="6255208" y="830997"/>
                </a:cubicBezTo>
                <a:cubicBezTo>
                  <a:pt x="5980872" y="853672"/>
                  <a:pt x="5807277" y="847644"/>
                  <a:pt x="5443834" y="830997"/>
                </a:cubicBezTo>
                <a:cubicBezTo>
                  <a:pt x="5080391" y="814350"/>
                  <a:pt x="5198671" y="820126"/>
                  <a:pt x="4986136" y="830997"/>
                </a:cubicBezTo>
                <a:cubicBezTo>
                  <a:pt x="4773601" y="841868"/>
                  <a:pt x="4305444" y="872049"/>
                  <a:pt x="4056870" y="830997"/>
                </a:cubicBezTo>
                <a:cubicBezTo>
                  <a:pt x="3808296" y="789945"/>
                  <a:pt x="3377079" y="802979"/>
                  <a:pt x="3127604" y="830997"/>
                </a:cubicBezTo>
                <a:cubicBezTo>
                  <a:pt x="2878129" y="859015"/>
                  <a:pt x="2775356" y="858211"/>
                  <a:pt x="2434122" y="830997"/>
                </a:cubicBezTo>
                <a:cubicBezTo>
                  <a:pt x="2092888" y="803783"/>
                  <a:pt x="1780600" y="831669"/>
                  <a:pt x="1504856" y="830997"/>
                </a:cubicBezTo>
                <a:cubicBezTo>
                  <a:pt x="1229112" y="830325"/>
                  <a:pt x="950593" y="838531"/>
                  <a:pt x="811374" y="830997"/>
                </a:cubicBezTo>
                <a:cubicBezTo>
                  <a:pt x="672155" y="823463"/>
                  <a:pt x="257124" y="852844"/>
                  <a:pt x="0" y="830997"/>
                </a:cubicBezTo>
                <a:cubicBezTo>
                  <a:pt x="18979" y="692855"/>
                  <a:pt x="16860" y="612230"/>
                  <a:pt x="0" y="440428"/>
                </a:cubicBezTo>
                <a:cubicBezTo>
                  <a:pt x="-16860" y="268626"/>
                  <a:pt x="-1337" y="216323"/>
                  <a:pt x="0" y="0"/>
                </a:cubicBezTo>
                <a:close/>
              </a:path>
              <a:path w="11789194" h="830997" stroke="0" extrusionOk="0">
                <a:moveTo>
                  <a:pt x="0" y="0"/>
                </a:moveTo>
                <a:cubicBezTo>
                  <a:pt x="265213" y="-22980"/>
                  <a:pt x="295591" y="21140"/>
                  <a:pt x="575590" y="0"/>
                </a:cubicBezTo>
                <a:cubicBezTo>
                  <a:pt x="855589" y="-21140"/>
                  <a:pt x="809002" y="-6834"/>
                  <a:pt x="915396" y="0"/>
                </a:cubicBezTo>
                <a:cubicBezTo>
                  <a:pt x="1021790" y="6834"/>
                  <a:pt x="1588837" y="26480"/>
                  <a:pt x="1844662" y="0"/>
                </a:cubicBezTo>
                <a:cubicBezTo>
                  <a:pt x="2100487" y="-26480"/>
                  <a:pt x="2170566" y="12619"/>
                  <a:pt x="2420252" y="0"/>
                </a:cubicBezTo>
                <a:cubicBezTo>
                  <a:pt x="2669938" y="-12619"/>
                  <a:pt x="2867875" y="-824"/>
                  <a:pt x="2995842" y="0"/>
                </a:cubicBezTo>
                <a:cubicBezTo>
                  <a:pt x="3123809" y="824"/>
                  <a:pt x="3499782" y="42048"/>
                  <a:pt x="3925108" y="0"/>
                </a:cubicBezTo>
                <a:cubicBezTo>
                  <a:pt x="4350434" y="-42048"/>
                  <a:pt x="4165748" y="-11390"/>
                  <a:pt x="4382806" y="0"/>
                </a:cubicBezTo>
                <a:cubicBezTo>
                  <a:pt x="4599864" y="11390"/>
                  <a:pt x="4858614" y="-31799"/>
                  <a:pt x="5312072" y="0"/>
                </a:cubicBezTo>
                <a:cubicBezTo>
                  <a:pt x="5765530" y="31799"/>
                  <a:pt x="6034436" y="35000"/>
                  <a:pt x="6241338" y="0"/>
                </a:cubicBezTo>
                <a:cubicBezTo>
                  <a:pt x="6448240" y="-35000"/>
                  <a:pt x="6722990" y="5358"/>
                  <a:pt x="6934820" y="0"/>
                </a:cubicBezTo>
                <a:cubicBezTo>
                  <a:pt x="7146650" y="-5358"/>
                  <a:pt x="7638526" y="38288"/>
                  <a:pt x="7864086" y="0"/>
                </a:cubicBezTo>
                <a:cubicBezTo>
                  <a:pt x="8089646" y="-38288"/>
                  <a:pt x="8261326" y="-23113"/>
                  <a:pt x="8439676" y="0"/>
                </a:cubicBezTo>
                <a:cubicBezTo>
                  <a:pt x="8618026" y="23113"/>
                  <a:pt x="8900075" y="11579"/>
                  <a:pt x="9015266" y="0"/>
                </a:cubicBezTo>
                <a:cubicBezTo>
                  <a:pt x="9130457" y="-11579"/>
                  <a:pt x="9568187" y="6120"/>
                  <a:pt x="9826640" y="0"/>
                </a:cubicBezTo>
                <a:cubicBezTo>
                  <a:pt x="10085093" y="-6120"/>
                  <a:pt x="10183268" y="7879"/>
                  <a:pt x="10402230" y="0"/>
                </a:cubicBezTo>
                <a:cubicBezTo>
                  <a:pt x="10621192" y="-7879"/>
                  <a:pt x="11268345" y="-31172"/>
                  <a:pt x="11789194" y="0"/>
                </a:cubicBezTo>
                <a:cubicBezTo>
                  <a:pt x="11790372" y="125479"/>
                  <a:pt x="11775571" y="345224"/>
                  <a:pt x="11789194" y="432118"/>
                </a:cubicBezTo>
                <a:cubicBezTo>
                  <a:pt x="11802817" y="519012"/>
                  <a:pt x="11777867" y="700892"/>
                  <a:pt x="11789194" y="830997"/>
                </a:cubicBezTo>
                <a:cubicBezTo>
                  <a:pt x="11619551" y="860034"/>
                  <a:pt x="11233825" y="812287"/>
                  <a:pt x="10977820" y="830997"/>
                </a:cubicBezTo>
                <a:cubicBezTo>
                  <a:pt x="10721815" y="849707"/>
                  <a:pt x="10729176" y="819802"/>
                  <a:pt x="10520122" y="830997"/>
                </a:cubicBezTo>
                <a:cubicBezTo>
                  <a:pt x="10311068" y="842192"/>
                  <a:pt x="9975568" y="829351"/>
                  <a:pt x="9590856" y="830997"/>
                </a:cubicBezTo>
                <a:cubicBezTo>
                  <a:pt x="9206144" y="832643"/>
                  <a:pt x="9172862" y="850944"/>
                  <a:pt x="8897374" y="830997"/>
                </a:cubicBezTo>
                <a:cubicBezTo>
                  <a:pt x="8621886" y="811050"/>
                  <a:pt x="8637017" y="814960"/>
                  <a:pt x="8439676" y="830997"/>
                </a:cubicBezTo>
                <a:cubicBezTo>
                  <a:pt x="8242335" y="847034"/>
                  <a:pt x="8049507" y="865384"/>
                  <a:pt x="7746194" y="830997"/>
                </a:cubicBezTo>
                <a:cubicBezTo>
                  <a:pt x="7442881" y="796610"/>
                  <a:pt x="7508330" y="841929"/>
                  <a:pt x="7406388" y="830997"/>
                </a:cubicBezTo>
                <a:cubicBezTo>
                  <a:pt x="7304446" y="820065"/>
                  <a:pt x="7185060" y="844608"/>
                  <a:pt x="7066582" y="830997"/>
                </a:cubicBezTo>
                <a:cubicBezTo>
                  <a:pt x="6948104" y="817386"/>
                  <a:pt x="6550687" y="840035"/>
                  <a:pt x="6373100" y="830997"/>
                </a:cubicBezTo>
                <a:cubicBezTo>
                  <a:pt x="6195513" y="821959"/>
                  <a:pt x="6092910" y="829840"/>
                  <a:pt x="5915401" y="830997"/>
                </a:cubicBezTo>
                <a:cubicBezTo>
                  <a:pt x="5737892" y="832154"/>
                  <a:pt x="5496527" y="826693"/>
                  <a:pt x="5104028" y="830997"/>
                </a:cubicBezTo>
                <a:cubicBezTo>
                  <a:pt x="4711529" y="835301"/>
                  <a:pt x="4841379" y="853797"/>
                  <a:pt x="4646329" y="830997"/>
                </a:cubicBezTo>
                <a:cubicBezTo>
                  <a:pt x="4451279" y="808197"/>
                  <a:pt x="4089156" y="851312"/>
                  <a:pt x="3834955" y="830997"/>
                </a:cubicBezTo>
                <a:cubicBezTo>
                  <a:pt x="3580754" y="810682"/>
                  <a:pt x="3574750" y="830020"/>
                  <a:pt x="3495149" y="830997"/>
                </a:cubicBezTo>
                <a:cubicBezTo>
                  <a:pt x="3415548" y="831974"/>
                  <a:pt x="2944260" y="869350"/>
                  <a:pt x="2683775" y="830997"/>
                </a:cubicBezTo>
                <a:cubicBezTo>
                  <a:pt x="2423290" y="792644"/>
                  <a:pt x="2385734" y="818837"/>
                  <a:pt x="2226077" y="830997"/>
                </a:cubicBezTo>
                <a:cubicBezTo>
                  <a:pt x="2066420" y="843157"/>
                  <a:pt x="2024462" y="818469"/>
                  <a:pt x="1886271" y="830997"/>
                </a:cubicBezTo>
                <a:cubicBezTo>
                  <a:pt x="1748080" y="843525"/>
                  <a:pt x="1636165" y="809164"/>
                  <a:pt x="1428573" y="830997"/>
                </a:cubicBezTo>
                <a:cubicBezTo>
                  <a:pt x="1220981" y="852830"/>
                  <a:pt x="953518" y="824955"/>
                  <a:pt x="617199" y="830997"/>
                </a:cubicBezTo>
                <a:cubicBezTo>
                  <a:pt x="280880" y="837039"/>
                  <a:pt x="242194" y="841367"/>
                  <a:pt x="0" y="830997"/>
                </a:cubicBezTo>
                <a:cubicBezTo>
                  <a:pt x="-15635" y="653672"/>
                  <a:pt x="103" y="557504"/>
                  <a:pt x="0" y="440428"/>
                </a:cubicBezTo>
                <a:cubicBezTo>
                  <a:pt x="-103" y="323352"/>
                  <a:pt x="11858" y="217876"/>
                  <a:pt x="0" y="0"/>
                </a:cubicBezTo>
                <a:close/>
              </a:path>
            </a:pathLst>
          </a:custGeom>
          <a:ln w="38100">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GB" sz="2400" dirty="0">
                <a:solidFill>
                  <a:schemeClr val="accent3"/>
                </a:solidFill>
              </a:rPr>
              <a:t>In small groups, reflecting on today’s lesson, create a spider diagram with the reasons why Britain asked the UN for help in February 1947. Are any of these reasons linked?</a:t>
            </a:r>
          </a:p>
        </p:txBody>
      </p:sp>
      <p:pic>
        <p:nvPicPr>
          <p:cNvPr id="21" name="Picture 2" descr="United Nations - Wikipedia">
            <a:extLst>
              <a:ext uri="{FF2B5EF4-FFF2-40B4-BE49-F238E27FC236}">
                <a16:creationId xmlns:a16="http://schemas.microsoft.com/office/drawing/2014/main" id="{86B72494-40DE-9942-A39B-FB11FFE7D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008" y="3148507"/>
            <a:ext cx="2831591" cy="1887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59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7">
            <a:extLst>
              <a:ext uri="{FF2B5EF4-FFF2-40B4-BE49-F238E27FC236}">
                <a16:creationId xmlns:a16="http://schemas.microsoft.com/office/drawing/2014/main" id="{73169296-79A5-4E65-9774-5EA2AC9F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39">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1514"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B6CA56-6DA2-6B4D-ADA7-31684129DCE9}"/>
              </a:ext>
            </a:extLst>
          </p:cNvPr>
          <p:cNvSpPr>
            <a:spLocks noGrp="1"/>
          </p:cNvSpPr>
          <p:nvPr>
            <p:ph type="title"/>
          </p:nvPr>
        </p:nvSpPr>
        <p:spPr>
          <a:xfrm>
            <a:off x="7644777" y="865640"/>
            <a:ext cx="3721608" cy="1106424"/>
          </a:xfrm>
        </p:spPr>
        <p:txBody>
          <a:bodyPr>
            <a:normAutofit/>
          </a:bodyPr>
          <a:lstStyle/>
          <a:p>
            <a:pPr algn="ctr"/>
            <a:r>
              <a:rPr lang="en-GB" dirty="0"/>
              <a:t>Plenary</a:t>
            </a:r>
          </a:p>
        </p:txBody>
      </p:sp>
      <p:pic>
        <p:nvPicPr>
          <p:cNvPr id="6" name="Picture 4" descr="World War II: Causes and Timeline | HISTORY.com - HISTORY">
            <a:extLst>
              <a:ext uri="{FF2B5EF4-FFF2-40B4-BE49-F238E27FC236}">
                <a16:creationId xmlns:a16="http://schemas.microsoft.com/office/drawing/2014/main" id="{D7098E68-F35D-854E-8245-46EAEAA43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79" r="8333" b="2"/>
          <a:stretch/>
        </p:blipFill>
        <p:spPr bwMode="auto">
          <a:xfrm rot="21600000">
            <a:off x="409574" y="633617"/>
            <a:ext cx="2989346" cy="20537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istorian on King David Hotel bombing: &amp;#39;It was an act of terror&amp;#39; - Israel  News - Haaretz.com">
            <a:extLst>
              <a:ext uri="{FF2B5EF4-FFF2-40B4-BE49-F238E27FC236}">
                <a16:creationId xmlns:a16="http://schemas.microsoft.com/office/drawing/2014/main" id="{0F8B281C-BF04-BD4D-A623-A21C16CBC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24" r="8962" b="3"/>
          <a:stretch/>
        </p:blipFill>
        <p:spPr bwMode="auto">
          <a:xfrm rot="21600000">
            <a:off x="3499525" y="633617"/>
            <a:ext cx="3515048" cy="32669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1">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9750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3">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420" y="2185416"/>
            <a:ext cx="3683187"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 descr="A building that has been destroyed&#10;&#10;Description automatically generated with low confidence">
            <a:extLst>
              <a:ext uri="{FF2B5EF4-FFF2-40B4-BE49-F238E27FC236}">
                <a16:creationId xmlns:a16="http://schemas.microsoft.com/office/drawing/2014/main" id="{BC352788-60E0-4148-AAC2-A1385C9691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71" r="2" b="9068"/>
          <a:stretch/>
        </p:blipFill>
        <p:spPr bwMode="auto">
          <a:xfrm>
            <a:off x="409573" y="2787961"/>
            <a:ext cx="2989347" cy="334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uschwitz | Definition, Concentration Camp, Facts, Location, &amp;amp; History |  Britannica">
            <a:extLst>
              <a:ext uri="{FF2B5EF4-FFF2-40B4-BE49-F238E27FC236}">
                <a16:creationId xmlns:a16="http://schemas.microsoft.com/office/drawing/2014/main" id="{281B21FF-13ED-024B-A07D-DA94C0005E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6" r="4" b="5855"/>
          <a:stretch/>
        </p:blipFill>
        <p:spPr bwMode="auto">
          <a:xfrm rot="21600000">
            <a:off x="3499525" y="4001192"/>
            <a:ext cx="3515048" cy="21283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3DF6E6C-B6CF-0D4F-9DAD-2D79BA51E931}"/>
              </a:ext>
            </a:extLst>
          </p:cNvPr>
          <p:cNvSpPr>
            <a:spLocks noGrp="1"/>
          </p:cNvSpPr>
          <p:nvPr>
            <p:ph idx="1"/>
          </p:nvPr>
        </p:nvSpPr>
        <p:spPr>
          <a:xfrm>
            <a:off x="7384510" y="2404679"/>
            <a:ext cx="4242143" cy="3995224"/>
          </a:xfrm>
        </p:spPr>
        <p:txBody>
          <a:bodyPr>
            <a:normAutofit/>
          </a:bodyPr>
          <a:lstStyle/>
          <a:p>
            <a:pPr marL="0" indent="0">
              <a:spcAft>
                <a:spcPts val="600"/>
              </a:spcAft>
              <a:buNone/>
            </a:pPr>
            <a:r>
              <a:rPr lang="en-GB" sz="2400" dirty="0"/>
              <a:t>What were the consequences of WW2 for the following:</a:t>
            </a:r>
          </a:p>
          <a:p>
            <a:pPr>
              <a:spcAft>
                <a:spcPts val="600"/>
              </a:spcAft>
            </a:pPr>
            <a:r>
              <a:rPr lang="en-GB" sz="2400" dirty="0"/>
              <a:t>Jews in Germany</a:t>
            </a:r>
          </a:p>
          <a:p>
            <a:pPr>
              <a:spcAft>
                <a:spcPts val="600"/>
              </a:spcAft>
            </a:pPr>
            <a:r>
              <a:rPr lang="en-GB" sz="2400" dirty="0"/>
              <a:t>The British in Mandate Palestine</a:t>
            </a:r>
          </a:p>
          <a:p>
            <a:pPr>
              <a:spcAft>
                <a:spcPts val="600"/>
              </a:spcAft>
            </a:pPr>
            <a:r>
              <a:rPr lang="en-GB" sz="2400" dirty="0"/>
              <a:t>Jews in Mandate Palestine</a:t>
            </a:r>
          </a:p>
          <a:p>
            <a:pPr>
              <a:spcAft>
                <a:spcPts val="600"/>
              </a:spcAft>
            </a:pPr>
            <a:r>
              <a:rPr lang="en-GB" sz="2400" dirty="0"/>
              <a:t>Palestinians in Mandate Palestine</a:t>
            </a:r>
          </a:p>
          <a:p>
            <a:pPr marL="0" indent="0">
              <a:spcAft>
                <a:spcPts val="600"/>
              </a:spcAft>
              <a:buNone/>
            </a:pPr>
            <a:endParaRPr lang="en-GB" sz="2400" dirty="0"/>
          </a:p>
        </p:txBody>
      </p:sp>
    </p:spTree>
    <p:extLst>
      <p:ext uri="{BB962C8B-B14F-4D97-AF65-F5344CB8AC3E}">
        <p14:creationId xmlns:p14="http://schemas.microsoft.com/office/powerpoint/2010/main" val="925868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8154FB-EEE4-9842-A445-F8AE4772AA8B}"/>
              </a:ext>
            </a:extLst>
          </p:cNvPr>
          <p:cNvSpPr>
            <a:spLocks noGrp="1"/>
          </p:cNvSpPr>
          <p:nvPr>
            <p:ph type="title"/>
          </p:nvPr>
        </p:nvSpPr>
        <p:spPr>
          <a:xfrm>
            <a:off x="313831" y="867881"/>
            <a:ext cx="5750657" cy="1807305"/>
          </a:xfrm>
        </p:spPr>
        <p:txBody>
          <a:bodyPr vert="horz" lIns="91440" tIns="45720" rIns="91440" bIns="45720" rtlCol="0" anchor="ctr">
            <a:normAutofit/>
          </a:bodyPr>
          <a:lstStyle/>
          <a:p>
            <a:pPr algn="ctr"/>
            <a:r>
              <a:rPr lang="en-US" sz="4800" u="sng" dirty="0">
                <a:solidFill>
                  <a:schemeClr val="accent2"/>
                </a:solidFill>
              </a:rPr>
              <a:t>Homework</a:t>
            </a:r>
            <a:br>
              <a:rPr lang="en-US" sz="4800" dirty="0">
                <a:solidFill>
                  <a:schemeClr val="accent2"/>
                </a:solidFill>
              </a:rPr>
            </a:br>
            <a:r>
              <a:rPr lang="en-US" sz="4800" dirty="0">
                <a:solidFill>
                  <a:schemeClr val="accent2"/>
                </a:solidFill>
              </a:rPr>
              <a:t>Exam-style question</a:t>
            </a:r>
          </a:p>
        </p:txBody>
      </p:sp>
      <p:sp>
        <p:nvSpPr>
          <p:cNvPr id="4" name="Rectangle 3">
            <a:extLst>
              <a:ext uri="{FF2B5EF4-FFF2-40B4-BE49-F238E27FC236}">
                <a16:creationId xmlns:a16="http://schemas.microsoft.com/office/drawing/2014/main" id="{5E819291-D19F-884A-8B84-9F4007530475}"/>
              </a:ext>
            </a:extLst>
          </p:cNvPr>
          <p:cNvSpPr/>
          <p:nvPr/>
        </p:nvSpPr>
        <p:spPr>
          <a:xfrm>
            <a:off x="325474" y="2844760"/>
            <a:ext cx="5526686" cy="3843666"/>
          </a:xfrm>
          <a:prstGeom prst="rect">
            <a:avLst/>
          </a:prstGeom>
        </p:spPr>
        <p:txBody>
          <a:bodyPr vert="horz" lIns="91440" tIns="45720" rIns="91440" bIns="45720" rtlCol="0">
            <a:normAutofit/>
          </a:bodyPr>
          <a:lstStyle/>
          <a:p>
            <a:pPr algn="ctr">
              <a:lnSpc>
                <a:spcPct val="90000"/>
              </a:lnSpc>
              <a:spcAft>
                <a:spcPts val="600"/>
              </a:spcAft>
            </a:pPr>
            <a:r>
              <a:rPr lang="en-US" sz="2800" dirty="0"/>
              <a:t>Explain </a:t>
            </a:r>
            <a:r>
              <a:rPr lang="en-US" sz="2800" b="1" dirty="0"/>
              <a:t>two</a:t>
            </a:r>
            <a:r>
              <a:rPr lang="en-US" sz="2800" dirty="0"/>
              <a:t> </a:t>
            </a:r>
            <a:r>
              <a:rPr lang="en-US" sz="2800" u="sng" dirty="0"/>
              <a:t>consequences</a:t>
            </a:r>
            <a:r>
              <a:rPr lang="en-US" sz="2800" dirty="0"/>
              <a:t> of World War Two for Mandate Palestine.</a:t>
            </a:r>
          </a:p>
          <a:p>
            <a:pPr algn="ctr">
              <a:lnSpc>
                <a:spcPct val="90000"/>
              </a:lnSpc>
              <a:spcAft>
                <a:spcPts val="600"/>
              </a:spcAft>
            </a:pPr>
            <a:endParaRPr lang="en-US" sz="2800" dirty="0"/>
          </a:p>
          <a:p>
            <a:pPr algn="ctr">
              <a:lnSpc>
                <a:spcPct val="90000"/>
              </a:lnSpc>
              <a:spcAft>
                <a:spcPts val="600"/>
              </a:spcAft>
            </a:pPr>
            <a:r>
              <a:rPr lang="en-US" sz="2800" dirty="0"/>
              <a:t>Include these terms in your answer:</a:t>
            </a:r>
          </a:p>
          <a:p>
            <a:pPr marL="457200" indent="-457200">
              <a:lnSpc>
                <a:spcPct val="90000"/>
              </a:lnSpc>
              <a:spcAft>
                <a:spcPts val="600"/>
              </a:spcAft>
              <a:buFont typeface="Arial" panose="020B0604020202020204" pitchFamily="34" charset="0"/>
              <a:buChar char="•"/>
            </a:pPr>
            <a:r>
              <a:rPr lang="en-US" sz="2800" dirty="0"/>
              <a:t>Oil</a:t>
            </a:r>
          </a:p>
          <a:p>
            <a:pPr marL="457200" indent="-457200">
              <a:lnSpc>
                <a:spcPct val="90000"/>
              </a:lnSpc>
              <a:spcAft>
                <a:spcPts val="600"/>
              </a:spcAft>
              <a:buFont typeface="Arial" panose="020B0604020202020204" pitchFamily="34" charset="0"/>
              <a:buChar char="•"/>
            </a:pPr>
            <a:r>
              <a:rPr lang="en-US" sz="2800" dirty="0"/>
              <a:t>Holocaust </a:t>
            </a:r>
          </a:p>
          <a:p>
            <a:pPr marL="457200" indent="-457200">
              <a:lnSpc>
                <a:spcPct val="90000"/>
              </a:lnSpc>
              <a:spcAft>
                <a:spcPts val="600"/>
              </a:spcAft>
              <a:buFont typeface="Arial" panose="020B0604020202020204" pitchFamily="34" charset="0"/>
              <a:buChar char="•"/>
            </a:pPr>
            <a:r>
              <a:rPr lang="en-US" sz="2800" dirty="0"/>
              <a:t>Irgun</a:t>
            </a:r>
          </a:p>
        </p:txBody>
      </p:sp>
      <p:pic>
        <p:nvPicPr>
          <p:cNvPr id="15" name="Picture 4" descr="Glasses on top of a book">
            <a:extLst>
              <a:ext uri="{FF2B5EF4-FFF2-40B4-BE49-F238E27FC236}">
                <a16:creationId xmlns:a16="http://schemas.microsoft.com/office/drawing/2014/main" id="{00583673-24B9-4682-967E-048BE6223EAF}"/>
              </a:ext>
            </a:extLst>
          </p:cNvPr>
          <p:cNvPicPr>
            <a:picLocks noChangeAspect="1"/>
          </p:cNvPicPr>
          <p:nvPr/>
        </p:nvPicPr>
        <p:blipFill rotWithShape="1">
          <a:blip r:embed="rId2"/>
          <a:srcRect l="8738" r="3365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1147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0EC581-C6CB-B144-879A-9ED08D646D38}"/>
              </a:ext>
            </a:extLst>
          </p:cNvPr>
          <p:cNvSpPr>
            <a:spLocks noGrp="1"/>
          </p:cNvSpPr>
          <p:nvPr>
            <p:ph type="title"/>
          </p:nvPr>
        </p:nvSpPr>
        <p:spPr>
          <a:xfrm>
            <a:off x="440272" y="637523"/>
            <a:ext cx="4267652" cy="1386733"/>
          </a:xfrm>
        </p:spPr>
        <p:txBody>
          <a:bodyPr>
            <a:normAutofit/>
          </a:bodyPr>
          <a:lstStyle/>
          <a:p>
            <a:pPr algn="ctr"/>
            <a:r>
              <a:rPr lang="en-GB" sz="4200" b="1" dirty="0">
                <a:solidFill>
                  <a:srgbClr val="FFFFFF"/>
                </a:solidFill>
              </a:rPr>
              <a:t>Starter activity</a:t>
            </a:r>
          </a:p>
        </p:txBody>
      </p:sp>
      <p:pic>
        <p:nvPicPr>
          <p:cNvPr id="3082" name="Picture 10" descr="The Pictures that Defined World War II - HISTORY">
            <a:extLst>
              <a:ext uri="{FF2B5EF4-FFF2-40B4-BE49-F238E27FC236}">
                <a16:creationId xmlns:a16="http://schemas.microsoft.com/office/drawing/2014/main" id="{7199F3AB-0FF4-C243-A526-79AD62642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25839"/>
          <a:stretch/>
        </p:blipFill>
        <p:spPr bwMode="auto">
          <a:xfrm>
            <a:off x="5196851" y="699572"/>
            <a:ext cx="2033615" cy="113492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conic World War II Photos">
            <a:extLst>
              <a:ext uri="{FF2B5EF4-FFF2-40B4-BE49-F238E27FC236}">
                <a16:creationId xmlns:a16="http://schemas.microsoft.com/office/drawing/2014/main" id="{7BBA6E72-572C-F141-BDA9-7ECEBF867A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87" r="2" b="19349"/>
          <a:stretch/>
        </p:blipFill>
        <p:spPr bwMode="auto">
          <a:xfrm>
            <a:off x="7524376" y="585940"/>
            <a:ext cx="2003525" cy="137693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litary history of the United States during World War II - Wikipedia">
            <a:extLst>
              <a:ext uri="{FF2B5EF4-FFF2-40B4-BE49-F238E27FC236}">
                <a16:creationId xmlns:a16="http://schemas.microsoft.com/office/drawing/2014/main" id="{478C16CA-96FC-4D42-A8E5-F7BA5AC483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66" r="5" b="5"/>
          <a:stretch/>
        </p:blipFill>
        <p:spPr bwMode="auto">
          <a:xfrm>
            <a:off x="9856555" y="586423"/>
            <a:ext cx="2012213" cy="13759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orld War II: Causes and Timeline | HISTORY.com - HISTORY">
            <a:extLst>
              <a:ext uri="{FF2B5EF4-FFF2-40B4-BE49-F238E27FC236}">
                <a16:creationId xmlns:a16="http://schemas.microsoft.com/office/drawing/2014/main" id="{A0995F2E-6432-4549-9D32-0833D7B339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88" r="8034" b="-5"/>
          <a:stretch/>
        </p:blipFill>
        <p:spPr bwMode="auto">
          <a:xfrm>
            <a:off x="440272" y="3183356"/>
            <a:ext cx="4114800" cy="2805269"/>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58FFE36-F91D-E042-8599-76E8E2C63887}"/>
              </a:ext>
            </a:extLst>
          </p:cNvPr>
          <p:cNvSpPr>
            <a:spLocks noGrp="1"/>
          </p:cNvSpPr>
          <p:nvPr>
            <p:ph idx="1"/>
          </p:nvPr>
        </p:nvSpPr>
        <p:spPr>
          <a:xfrm>
            <a:off x="5258461" y="2924705"/>
            <a:ext cx="3944010" cy="3455091"/>
          </a:xfrm>
        </p:spPr>
        <p:txBody>
          <a:bodyPr anchor="ctr">
            <a:normAutofit/>
          </a:bodyPr>
          <a:lstStyle/>
          <a:p>
            <a:pPr marL="0" indent="0" algn="ctr">
              <a:buNone/>
            </a:pPr>
            <a:r>
              <a:rPr lang="en-GB" sz="3400" dirty="0">
                <a:solidFill>
                  <a:srgbClr val="FFFFFF"/>
                </a:solidFill>
              </a:rPr>
              <a:t>In small groups:</a:t>
            </a:r>
          </a:p>
          <a:p>
            <a:pPr marL="0" indent="0" algn="ctr">
              <a:buNone/>
            </a:pPr>
            <a:r>
              <a:rPr lang="en-GB" sz="3400" dirty="0">
                <a:solidFill>
                  <a:srgbClr val="FFFFFF"/>
                </a:solidFill>
              </a:rPr>
              <a:t>What do you already know about World War Two?</a:t>
            </a:r>
          </a:p>
          <a:p>
            <a:pPr marL="0" indent="0">
              <a:buNone/>
            </a:pPr>
            <a:endParaRPr lang="en-GB" sz="2000" b="1" dirty="0">
              <a:solidFill>
                <a:srgbClr val="FFFFFF"/>
              </a:solidFill>
            </a:endParaRPr>
          </a:p>
        </p:txBody>
      </p:sp>
      <p:pic>
        <p:nvPicPr>
          <p:cNvPr id="3078" name="Picture 6" descr="World War II: Summary, Combatants &amp;amp; Facts - HISTORY">
            <a:extLst>
              <a:ext uri="{FF2B5EF4-FFF2-40B4-BE49-F238E27FC236}">
                <a16:creationId xmlns:a16="http://schemas.microsoft.com/office/drawing/2014/main" id="{3181832A-8A63-6E4F-8706-CA3ABCF628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905" b="-1"/>
          <a:stretch/>
        </p:blipFill>
        <p:spPr bwMode="auto">
          <a:xfrm>
            <a:off x="9856555" y="2760829"/>
            <a:ext cx="2012216" cy="137874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conic World War II Photos">
            <a:extLst>
              <a:ext uri="{FF2B5EF4-FFF2-40B4-BE49-F238E27FC236}">
                <a16:creationId xmlns:a16="http://schemas.microsoft.com/office/drawing/2014/main" id="{B8F5D734-BDFB-E14F-AA04-C2ED036D57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692" r="1" b="1"/>
          <a:stretch/>
        </p:blipFill>
        <p:spPr bwMode="auto">
          <a:xfrm>
            <a:off x="9856552" y="5039366"/>
            <a:ext cx="2012217" cy="11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429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0EC581-C6CB-B144-879A-9ED08D646D38}"/>
              </a:ext>
            </a:extLst>
          </p:cNvPr>
          <p:cNvSpPr>
            <a:spLocks noGrp="1"/>
          </p:cNvSpPr>
          <p:nvPr>
            <p:ph type="title"/>
          </p:nvPr>
        </p:nvSpPr>
        <p:spPr>
          <a:xfrm>
            <a:off x="440272" y="637523"/>
            <a:ext cx="4267652" cy="1386733"/>
          </a:xfrm>
        </p:spPr>
        <p:txBody>
          <a:bodyPr>
            <a:normAutofit/>
          </a:bodyPr>
          <a:lstStyle/>
          <a:p>
            <a:pPr algn="ctr"/>
            <a:r>
              <a:rPr lang="en-GB" sz="4200" b="1" dirty="0">
                <a:solidFill>
                  <a:srgbClr val="FFFFFF"/>
                </a:solidFill>
              </a:rPr>
              <a:t>World War Two</a:t>
            </a:r>
          </a:p>
        </p:txBody>
      </p:sp>
      <p:pic>
        <p:nvPicPr>
          <p:cNvPr id="3082" name="Picture 10" descr="The Pictures that Defined World War II - HISTORY">
            <a:extLst>
              <a:ext uri="{FF2B5EF4-FFF2-40B4-BE49-F238E27FC236}">
                <a16:creationId xmlns:a16="http://schemas.microsoft.com/office/drawing/2014/main" id="{7199F3AB-0FF4-C243-A526-79AD62642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25839"/>
          <a:stretch/>
        </p:blipFill>
        <p:spPr bwMode="auto">
          <a:xfrm>
            <a:off x="5196851" y="699572"/>
            <a:ext cx="2033615" cy="113492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conic World War II Photos">
            <a:extLst>
              <a:ext uri="{FF2B5EF4-FFF2-40B4-BE49-F238E27FC236}">
                <a16:creationId xmlns:a16="http://schemas.microsoft.com/office/drawing/2014/main" id="{7BBA6E72-572C-F141-BDA9-7ECEBF867A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87" r="2" b="19349"/>
          <a:stretch/>
        </p:blipFill>
        <p:spPr bwMode="auto">
          <a:xfrm>
            <a:off x="7524376" y="585940"/>
            <a:ext cx="2003525" cy="137693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litary history of the United States during World War II - Wikipedia">
            <a:extLst>
              <a:ext uri="{FF2B5EF4-FFF2-40B4-BE49-F238E27FC236}">
                <a16:creationId xmlns:a16="http://schemas.microsoft.com/office/drawing/2014/main" id="{478C16CA-96FC-4D42-A8E5-F7BA5AC483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66" r="5" b="5"/>
          <a:stretch/>
        </p:blipFill>
        <p:spPr bwMode="auto">
          <a:xfrm>
            <a:off x="9856555" y="586423"/>
            <a:ext cx="2012213" cy="13759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orld War II: Causes and Timeline | HISTORY.com - HISTORY">
            <a:extLst>
              <a:ext uri="{FF2B5EF4-FFF2-40B4-BE49-F238E27FC236}">
                <a16:creationId xmlns:a16="http://schemas.microsoft.com/office/drawing/2014/main" id="{A0995F2E-6432-4549-9D32-0833D7B339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88" r="8034" b="-5"/>
          <a:stretch/>
        </p:blipFill>
        <p:spPr bwMode="auto">
          <a:xfrm>
            <a:off x="440272" y="3183356"/>
            <a:ext cx="4114800" cy="2805269"/>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58FFE36-F91D-E042-8599-76E8E2C63887}"/>
              </a:ext>
            </a:extLst>
          </p:cNvPr>
          <p:cNvSpPr>
            <a:spLocks noGrp="1"/>
          </p:cNvSpPr>
          <p:nvPr>
            <p:ph idx="1"/>
          </p:nvPr>
        </p:nvSpPr>
        <p:spPr>
          <a:xfrm>
            <a:off x="5030243" y="2429124"/>
            <a:ext cx="4385463" cy="4108837"/>
          </a:xfrm>
        </p:spPr>
        <p:txBody>
          <a:bodyPr anchor="ctr">
            <a:noAutofit/>
          </a:bodyPr>
          <a:lstStyle/>
          <a:p>
            <a:r>
              <a:rPr lang="en-GB" sz="1600" dirty="0">
                <a:solidFill>
                  <a:schemeClr val="bg1"/>
                </a:solidFill>
                <a:latin typeface="Calibri" panose="020F0502020204030204" pitchFamily="34" charset="0"/>
                <a:cs typeface="Calibri" panose="020F0502020204030204" pitchFamily="34" charset="0"/>
              </a:rPr>
              <a:t>Began when </a:t>
            </a:r>
            <a:r>
              <a:rPr lang="en-GB" sz="1600" b="1" dirty="0">
                <a:solidFill>
                  <a:schemeClr val="bg1"/>
                </a:solidFill>
                <a:latin typeface="Calibri" panose="020F0502020204030204" pitchFamily="34" charset="0"/>
                <a:cs typeface="Calibri" panose="020F0502020204030204" pitchFamily="34" charset="0"/>
              </a:rPr>
              <a:t>Germany</a:t>
            </a:r>
            <a:r>
              <a:rPr lang="en-GB" sz="1600" dirty="0">
                <a:solidFill>
                  <a:schemeClr val="bg1"/>
                </a:solidFill>
                <a:latin typeface="Calibri" panose="020F0502020204030204" pitchFamily="34" charset="0"/>
                <a:cs typeface="Calibri" panose="020F0502020204030204" pitchFamily="34" charset="0"/>
              </a:rPr>
              <a:t>, led by Adolf </a:t>
            </a:r>
            <a:r>
              <a:rPr lang="en-GB" sz="1600" b="1" dirty="0">
                <a:solidFill>
                  <a:schemeClr val="bg1"/>
                </a:solidFill>
                <a:latin typeface="Calibri" panose="020F0502020204030204" pitchFamily="34" charset="0"/>
                <a:cs typeface="Calibri" panose="020F0502020204030204" pitchFamily="34" charset="0"/>
              </a:rPr>
              <a:t>Hitler</a:t>
            </a:r>
            <a:r>
              <a:rPr lang="en-GB" sz="1600" dirty="0">
                <a:solidFill>
                  <a:schemeClr val="bg1"/>
                </a:solidFill>
                <a:latin typeface="Calibri" panose="020F0502020204030204" pitchFamily="34" charset="0"/>
                <a:cs typeface="Calibri" panose="020F0502020204030204" pitchFamily="34" charset="0"/>
              </a:rPr>
              <a:t>, invaded Poland in September </a:t>
            </a:r>
            <a:r>
              <a:rPr lang="en-GB" sz="1600" b="1" dirty="0">
                <a:solidFill>
                  <a:schemeClr val="bg1"/>
                </a:solidFill>
                <a:latin typeface="Calibri" panose="020F0502020204030204" pitchFamily="34" charset="0"/>
                <a:cs typeface="Calibri" panose="020F0502020204030204" pitchFamily="34" charset="0"/>
              </a:rPr>
              <a:t>1939</a:t>
            </a:r>
            <a:r>
              <a:rPr lang="en-GB" sz="1600" dirty="0">
                <a:solidFill>
                  <a:schemeClr val="bg1"/>
                </a:solidFill>
                <a:latin typeface="Calibri" panose="020F0502020204030204" pitchFamily="34" charset="0"/>
                <a:cs typeface="Calibri" panose="020F0502020204030204" pitchFamily="34" charset="0"/>
              </a:rPr>
              <a:t> </a:t>
            </a:r>
          </a:p>
          <a:p>
            <a:r>
              <a:rPr lang="en-GB" sz="1600" dirty="0">
                <a:solidFill>
                  <a:schemeClr val="bg1"/>
                </a:solidFill>
                <a:latin typeface="Calibri" panose="020F0502020204030204" pitchFamily="34" charset="0"/>
                <a:cs typeface="Calibri" panose="020F0502020204030204" pitchFamily="34" charset="0"/>
              </a:rPr>
              <a:t>France and Britain declared war on Germany because they didn’t think that what Germany was doing was </a:t>
            </a:r>
            <a:r>
              <a:rPr lang="en-GB" sz="1600" b="1" dirty="0">
                <a:solidFill>
                  <a:schemeClr val="bg1"/>
                </a:solidFill>
                <a:latin typeface="Calibri" panose="020F0502020204030204" pitchFamily="34" charset="0"/>
                <a:cs typeface="Calibri" panose="020F0502020204030204" pitchFamily="34" charset="0"/>
              </a:rPr>
              <a:t>right</a:t>
            </a:r>
            <a:r>
              <a:rPr lang="en-GB" sz="1600" dirty="0">
                <a:solidFill>
                  <a:schemeClr val="bg1"/>
                </a:solidFill>
                <a:latin typeface="Calibri" panose="020F0502020204030204" pitchFamily="34" charset="0"/>
                <a:cs typeface="Calibri" panose="020F0502020204030204" pitchFamily="34" charset="0"/>
              </a:rPr>
              <a:t> </a:t>
            </a:r>
          </a:p>
          <a:p>
            <a:r>
              <a:rPr lang="en-GB" sz="1600" dirty="0">
                <a:solidFill>
                  <a:schemeClr val="bg1"/>
                </a:solidFill>
                <a:latin typeface="Calibri" panose="020F0502020204030204" pitchFamily="34" charset="0"/>
                <a:cs typeface="Calibri" panose="020F0502020204030204" pitchFamily="34" charset="0"/>
              </a:rPr>
              <a:t>Other countries became involved: </a:t>
            </a:r>
          </a:p>
          <a:p>
            <a:pPr lvl="1" fontAlgn="base"/>
            <a:r>
              <a:rPr lang="en-GB" sz="1600" dirty="0">
                <a:solidFill>
                  <a:schemeClr val="bg1"/>
                </a:solidFill>
                <a:latin typeface="Calibri" panose="020F0502020204030204" pitchFamily="34" charset="0"/>
                <a:cs typeface="Calibri" panose="020F0502020204030204" pitchFamily="34" charset="0"/>
              </a:rPr>
              <a:t>Main </a:t>
            </a:r>
            <a:r>
              <a:rPr lang="en-GB" sz="1600" b="1" dirty="0">
                <a:solidFill>
                  <a:schemeClr val="bg1"/>
                </a:solidFill>
                <a:latin typeface="Calibri" panose="020F0502020204030204" pitchFamily="34" charset="0"/>
                <a:cs typeface="Calibri" panose="020F0502020204030204" pitchFamily="34" charset="0"/>
              </a:rPr>
              <a:t>Axis</a:t>
            </a:r>
            <a:r>
              <a:rPr lang="en-GB" sz="1600" dirty="0">
                <a:solidFill>
                  <a:schemeClr val="bg1"/>
                </a:solidFill>
                <a:latin typeface="Calibri" panose="020F0502020204030204" pitchFamily="34" charset="0"/>
                <a:cs typeface="Calibri" panose="020F0502020204030204" pitchFamily="34" charset="0"/>
              </a:rPr>
              <a:t> countries: Germany, Italy and Japan</a:t>
            </a:r>
          </a:p>
          <a:p>
            <a:pPr lvl="1" fontAlgn="base"/>
            <a:r>
              <a:rPr lang="en-GB" sz="1600" dirty="0">
                <a:solidFill>
                  <a:schemeClr val="bg1"/>
                </a:solidFill>
                <a:latin typeface="Calibri" panose="020F0502020204030204" pitchFamily="34" charset="0"/>
                <a:cs typeface="Calibri" panose="020F0502020204030204" pitchFamily="34" charset="0"/>
              </a:rPr>
              <a:t>Main </a:t>
            </a:r>
            <a:r>
              <a:rPr lang="en-GB" sz="1600" b="1" dirty="0">
                <a:solidFill>
                  <a:schemeClr val="bg1"/>
                </a:solidFill>
                <a:latin typeface="Calibri" panose="020F0502020204030204" pitchFamily="34" charset="0"/>
                <a:cs typeface="Calibri" panose="020F0502020204030204" pitchFamily="34" charset="0"/>
              </a:rPr>
              <a:t>Allied</a:t>
            </a:r>
            <a:r>
              <a:rPr lang="en-GB" sz="1600" dirty="0">
                <a:solidFill>
                  <a:schemeClr val="bg1"/>
                </a:solidFill>
                <a:latin typeface="Calibri" panose="020F0502020204030204" pitchFamily="34" charset="0"/>
                <a:cs typeface="Calibri" panose="020F0502020204030204" pitchFamily="34" charset="0"/>
              </a:rPr>
              <a:t> countries: Britain, USA, France and the Soviet Union (Russia)</a:t>
            </a:r>
          </a:p>
          <a:p>
            <a:pPr fontAlgn="base"/>
            <a:r>
              <a:rPr lang="en-GB" sz="1600" dirty="0">
                <a:solidFill>
                  <a:schemeClr val="bg1"/>
                </a:solidFill>
                <a:latin typeface="Calibri" panose="020F0502020204030204" pitchFamily="34" charset="0"/>
                <a:cs typeface="Calibri" panose="020F0502020204030204" pitchFamily="34" charset="0"/>
              </a:rPr>
              <a:t>Ended in Europe on 8 May 1945. Carried on after this elsewhere. Officially ended for all when Japan surrendered on </a:t>
            </a:r>
            <a:r>
              <a:rPr lang="en-GB" sz="1600" b="1" dirty="0">
                <a:solidFill>
                  <a:schemeClr val="bg1"/>
                </a:solidFill>
                <a:latin typeface="Calibri" panose="020F0502020204030204" pitchFamily="34" charset="0"/>
                <a:cs typeface="Calibri" panose="020F0502020204030204" pitchFamily="34" charset="0"/>
              </a:rPr>
              <a:t>2 September 1945</a:t>
            </a:r>
          </a:p>
          <a:p>
            <a:pPr fontAlgn="base"/>
            <a:r>
              <a:rPr lang="en-GB" sz="1600" dirty="0">
                <a:solidFill>
                  <a:schemeClr val="bg1"/>
                </a:solidFill>
                <a:latin typeface="Calibri" panose="020F0502020204030204" pitchFamily="34" charset="0"/>
                <a:cs typeface="Calibri" panose="020F0502020204030204" pitchFamily="34" charset="0"/>
              </a:rPr>
              <a:t>Many millions fought and died</a:t>
            </a:r>
          </a:p>
        </p:txBody>
      </p:sp>
      <p:pic>
        <p:nvPicPr>
          <p:cNvPr id="3078" name="Picture 6" descr="World War II: Summary, Combatants &amp;amp; Facts - HISTORY">
            <a:extLst>
              <a:ext uri="{FF2B5EF4-FFF2-40B4-BE49-F238E27FC236}">
                <a16:creationId xmlns:a16="http://schemas.microsoft.com/office/drawing/2014/main" id="{3181832A-8A63-6E4F-8706-CA3ABCF628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905" b="-1"/>
          <a:stretch/>
        </p:blipFill>
        <p:spPr bwMode="auto">
          <a:xfrm>
            <a:off x="9856555" y="2760829"/>
            <a:ext cx="2012216" cy="137874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conic World War II Photos">
            <a:extLst>
              <a:ext uri="{FF2B5EF4-FFF2-40B4-BE49-F238E27FC236}">
                <a16:creationId xmlns:a16="http://schemas.microsoft.com/office/drawing/2014/main" id="{B8F5D734-BDFB-E14F-AA04-C2ED036D57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692" r="1" b="1"/>
          <a:stretch/>
        </p:blipFill>
        <p:spPr bwMode="auto">
          <a:xfrm>
            <a:off x="9856552" y="5039366"/>
            <a:ext cx="2012217" cy="11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974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555F-40FC-1543-A43C-F74D110B1677}"/>
              </a:ext>
            </a:extLst>
          </p:cNvPr>
          <p:cNvSpPr>
            <a:spLocks noGrp="1"/>
          </p:cNvSpPr>
          <p:nvPr>
            <p:ph type="title"/>
          </p:nvPr>
        </p:nvSpPr>
        <p:spPr>
          <a:xfrm>
            <a:off x="141714" y="12254"/>
            <a:ext cx="9056915" cy="1325563"/>
          </a:xfrm>
        </p:spPr>
        <p:txBody>
          <a:bodyPr>
            <a:noAutofit/>
          </a:bodyPr>
          <a:lstStyle/>
          <a:p>
            <a:r>
              <a:rPr lang="en-GB" sz="3200" b="1" dirty="0">
                <a:solidFill>
                  <a:schemeClr val="accent2"/>
                </a:solidFill>
              </a:rPr>
              <a:t>Short clip on the consequences of WW2:</a:t>
            </a:r>
            <a:br>
              <a:rPr lang="en-GB" sz="2800" b="1" dirty="0">
                <a:solidFill>
                  <a:schemeClr val="accent2"/>
                </a:solidFill>
              </a:rPr>
            </a:br>
            <a:endParaRPr lang="en-GB" sz="2800" b="1" dirty="0">
              <a:solidFill>
                <a:schemeClr val="accent2"/>
              </a:solidFill>
            </a:endParaRPr>
          </a:p>
        </p:txBody>
      </p:sp>
      <p:pic>
        <p:nvPicPr>
          <p:cNvPr id="4" name="Online Media 3" descr="World War II: Crash Course World History #38">
            <a:hlinkClick r:id="" action="ppaction://media"/>
            <a:extLst>
              <a:ext uri="{FF2B5EF4-FFF2-40B4-BE49-F238E27FC236}">
                <a16:creationId xmlns:a16="http://schemas.microsoft.com/office/drawing/2014/main" id="{6B6B15AA-5EC0-E949-A34B-BE3CE6B4EACC}"/>
              </a:ext>
            </a:extLst>
          </p:cNvPr>
          <p:cNvPicPr>
            <a:picLocks noRot="1" noChangeAspect="1"/>
          </p:cNvPicPr>
          <p:nvPr>
            <a:videoFile r:link="rId1"/>
          </p:nvPr>
        </p:nvPicPr>
        <p:blipFill>
          <a:blip r:embed="rId3"/>
          <a:stretch>
            <a:fillRect/>
          </a:stretch>
        </p:blipFill>
        <p:spPr>
          <a:xfrm>
            <a:off x="2001077" y="983540"/>
            <a:ext cx="9929938" cy="5610415"/>
          </a:xfrm>
          <a:prstGeom prst="rect">
            <a:avLst/>
          </a:prstGeom>
        </p:spPr>
      </p:pic>
      <p:sp>
        <p:nvSpPr>
          <p:cNvPr id="5" name="Title 1">
            <a:extLst>
              <a:ext uri="{FF2B5EF4-FFF2-40B4-BE49-F238E27FC236}">
                <a16:creationId xmlns:a16="http://schemas.microsoft.com/office/drawing/2014/main" id="{591771E6-E16A-E84F-AAEE-AA47AD4C75F8}"/>
              </a:ext>
            </a:extLst>
          </p:cNvPr>
          <p:cNvSpPr txBox="1">
            <a:spLocks/>
          </p:cNvSpPr>
          <p:nvPr/>
        </p:nvSpPr>
        <p:spPr>
          <a:xfrm>
            <a:off x="8772614" y="95605"/>
            <a:ext cx="318490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dirty="0">
                <a:solidFill>
                  <a:schemeClr val="accent2"/>
                </a:solidFill>
              </a:rPr>
              <a:t>Watch 10.48-12.18</a:t>
            </a:r>
          </a:p>
        </p:txBody>
      </p:sp>
    </p:spTree>
    <p:extLst>
      <p:ext uri="{BB962C8B-B14F-4D97-AF65-F5344CB8AC3E}">
        <p14:creationId xmlns:p14="http://schemas.microsoft.com/office/powerpoint/2010/main" val="45022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0EC581-C6CB-B144-879A-9ED08D646D38}"/>
              </a:ext>
            </a:extLst>
          </p:cNvPr>
          <p:cNvSpPr>
            <a:spLocks noGrp="1"/>
          </p:cNvSpPr>
          <p:nvPr>
            <p:ph type="title"/>
          </p:nvPr>
        </p:nvSpPr>
        <p:spPr>
          <a:xfrm>
            <a:off x="259493" y="365125"/>
            <a:ext cx="11677134" cy="1325563"/>
          </a:xfrm>
        </p:spPr>
        <p:txBody>
          <a:bodyPr>
            <a:noAutofit/>
          </a:bodyPr>
          <a:lstStyle/>
          <a:p>
            <a:pPr algn="ctr"/>
            <a:r>
              <a:rPr lang="en-GB" sz="4000" b="1" dirty="0"/>
              <a:t>Can you guess today’s keywords from these images?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United Nations - Wikipedia">
            <a:extLst>
              <a:ext uri="{FF2B5EF4-FFF2-40B4-BE49-F238E27FC236}">
                <a16:creationId xmlns:a16="http://schemas.microsoft.com/office/drawing/2014/main" id="{A2F7CE3B-3E63-A74A-9AD8-E054B5575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620" y="2246995"/>
            <a:ext cx="3416642" cy="227776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D45AF30-3004-9746-9DA9-523D07D4DC41}"/>
              </a:ext>
            </a:extLst>
          </p:cNvPr>
          <p:cNvCxnSpPr>
            <a:cxnSpLocks/>
          </p:cNvCxnSpPr>
          <p:nvPr/>
        </p:nvCxnSpPr>
        <p:spPr>
          <a:xfrm>
            <a:off x="5035826" y="4988755"/>
            <a:ext cx="15770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4" descr="Oil falls after Saudi price cuts | Reuters">
            <a:extLst>
              <a:ext uri="{FF2B5EF4-FFF2-40B4-BE49-F238E27FC236}">
                <a16:creationId xmlns:a16="http://schemas.microsoft.com/office/drawing/2014/main" id="{2262502A-9D22-DC4A-A105-D1EAD88FD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508" y="2943335"/>
            <a:ext cx="3395382" cy="2259472"/>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CECFE4C8-0714-BD44-9227-06FA3ED037AA}"/>
              </a:ext>
            </a:extLst>
          </p:cNvPr>
          <p:cNvCxnSpPr>
            <a:cxnSpLocks/>
          </p:cNvCxnSpPr>
          <p:nvPr/>
        </p:nvCxnSpPr>
        <p:spPr>
          <a:xfrm>
            <a:off x="9753601" y="5677168"/>
            <a:ext cx="38431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E92D941-BF91-934B-9FB6-00EC425C4117}"/>
              </a:ext>
            </a:extLst>
          </p:cNvPr>
          <p:cNvCxnSpPr>
            <a:cxnSpLocks/>
          </p:cNvCxnSpPr>
          <p:nvPr/>
        </p:nvCxnSpPr>
        <p:spPr>
          <a:xfrm>
            <a:off x="1245706" y="6045755"/>
            <a:ext cx="155567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E9DE629-85D2-3A49-9EAF-C120929C8A24}"/>
              </a:ext>
            </a:extLst>
          </p:cNvPr>
          <p:cNvSpPr txBox="1">
            <a:spLocks/>
          </p:cNvSpPr>
          <p:nvPr/>
        </p:nvSpPr>
        <p:spPr>
          <a:xfrm>
            <a:off x="607046" y="6266148"/>
            <a:ext cx="10974859" cy="560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t>Can you define these terms?</a:t>
            </a:r>
          </a:p>
        </p:txBody>
      </p:sp>
      <p:sp>
        <p:nvSpPr>
          <p:cNvPr id="21" name="Title 1">
            <a:extLst>
              <a:ext uri="{FF2B5EF4-FFF2-40B4-BE49-F238E27FC236}">
                <a16:creationId xmlns:a16="http://schemas.microsoft.com/office/drawing/2014/main" id="{CB950B99-107B-EC43-8AB2-334583AC6CB4}"/>
              </a:ext>
            </a:extLst>
          </p:cNvPr>
          <p:cNvSpPr txBox="1">
            <a:spLocks/>
          </p:cNvSpPr>
          <p:nvPr/>
        </p:nvSpPr>
        <p:spPr>
          <a:xfrm>
            <a:off x="4360444" y="4376330"/>
            <a:ext cx="2912708" cy="10038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United Nations</a:t>
            </a:r>
          </a:p>
        </p:txBody>
      </p:sp>
      <p:sp>
        <p:nvSpPr>
          <p:cNvPr id="22" name="Title 1">
            <a:extLst>
              <a:ext uri="{FF2B5EF4-FFF2-40B4-BE49-F238E27FC236}">
                <a16:creationId xmlns:a16="http://schemas.microsoft.com/office/drawing/2014/main" id="{6B6F8D5D-760E-8647-B66D-7C53F756FD52}"/>
              </a:ext>
            </a:extLst>
          </p:cNvPr>
          <p:cNvSpPr txBox="1">
            <a:spLocks/>
          </p:cNvSpPr>
          <p:nvPr/>
        </p:nvSpPr>
        <p:spPr>
          <a:xfrm>
            <a:off x="8481806" y="5068267"/>
            <a:ext cx="2912707" cy="10038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Oil</a:t>
            </a:r>
          </a:p>
        </p:txBody>
      </p:sp>
      <p:pic>
        <p:nvPicPr>
          <p:cNvPr id="2050" name="Picture 2" descr="Map Of World War 2 Stock Photo - Alamy">
            <a:extLst>
              <a:ext uri="{FF2B5EF4-FFF2-40B4-BE49-F238E27FC236}">
                <a16:creationId xmlns:a16="http://schemas.microsoft.com/office/drawing/2014/main" id="{4A839818-BC6C-4D4C-9FD0-E80077BD5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10" y="3094376"/>
            <a:ext cx="3036845" cy="2487990"/>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8B0FA4E0-5C10-8E48-8F7E-17EF59354C32}"/>
              </a:ext>
            </a:extLst>
          </p:cNvPr>
          <p:cNvSpPr txBox="1">
            <a:spLocks/>
          </p:cNvSpPr>
          <p:nvPr/>
        </p:nvSpPr>
        <p:spPr>
          <a:xfrm>
            <a:off x="919896" y="5438285"/>
            <a:ext cx="2225030" cy="10038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World War Two</a:t>
            </a:r>
          </a:p>
        </p:txBody>
      </p:sp>
    </p:spTree>
    <p:extLst>
      <p:ext uri="{BB962C8B-B14F-4D97-AF65-F5344CB8AC3E}">
        <p14:creationId xmlns:p14="http://schemas.microsoft.com/office/powerpoint/2010/main" val="332914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37107-6060-3B49-92A5-1A9DB2728962}"/>
              </a:ext>
            </a:extLst>
          </p:cNvPr>
          <p:cNvSpPr>
            <a:spLocks noGrp="1"/>
          </p:cNvSpPr>
          <p:nvPr>
            <p:ph type="title"/>
          </p:nvPr>
        </p:nvSpPr>
        <p:spPr>
          <a:xfrm>
            <a:off x="620115" y="2012468"/>
            <a:ext cx="3115265" cy="2396359"/>
          </a:xfrm>
        </p:spPr>
        <p:txBody>
          <a:bodyPr anchor="b">
            <a:normAutofit/>
          </a:bodyPr>
          <a:lstStyle/>
          <a:p>
            <a:pPr algn="r"/>
            <a:r>
              <a:rPr lang="en-GB" sz="4000" dirty="0">
                <a:solidFill>
                  <a:srgbClr val="FFFFFF"/>
                </a:solidFill>
              </a:rPr>
              <a:t>Keywords:</a:t>
            </a:r>
            <a:br>
              <a:rPr lang="en-GB" sz="4000" dirty="0">
                <a:solidFill>
                  <a:srgbClr val="FFFFFF"/>
                </a:solidFill>
              </a:rPr>
            </a:br>
            <a:r>
              <a:rPr lang="en-GB" sz="4000" dirty="0">
                <a:solidFill>
                  <a:srgbClr val="FFFFFF"/>
                </a:solidFill>
              </a:rPr>
              <a:t> add these to your glossary</a:t>
            </a:r>
          </a:p>
        </p:txBody>
      </p:sp>
      <p:graphicFrame>
        <p:nvGraphicFramePr>
          <p:cNvPr id="5" name="Content Placeholder 2">
            <a:extLst>
              <a:ext uri="{FF2B5EF4-FFF2-40B4-BE49-F238E27FC236}">
                <a16:creationId xmlns:a16="http://schemas.microsoft.com/office/drawing/2014/main" id="{AAB756D3-0F29-4C2A-B401-58D75981A148}"/>
              </a:ext>
            </a:extLst>
          </p:cNvPr>
          <p:cNvGraphicFramePr>
            <a:graphicFrameLocks noGrp="1"/>
          </p:cNvGraphicFramePr>
          <p:nvPr>
            <p:ph idx="1"/>
            <p:extLst>
              <p:ext uri="{D42A27DB-BD31-4B8C-83A1-F6EECF244321}">
                <p14:modId xmlns:p14="http://schemas.microsoft.com/office/powerpoint/2010/main" val="255760378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6775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AB756D3-0F29-4C2A-B401-58D75981A148}"/>
              </a:ext>
            </a:extLst>
          </p:cNvPr>
          <p:cNvGraphicFramePr>
            <a:graphicFrameLocks noGrp="1"/>
          </p:cNvGraphicFramePr>
          <p:nvPr>
            <p:ph idx="1"/>
            <p:extLst>
              <p:ext uri="{D42A27DB-BD31-4B8C-83A1-F6EECF244321}">
                <p14:modId xmlns:p14="http://schemas.microsoft.com/office/powerpoint/2010/main" val="229206985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itle 1">
            <a:extLst>
              <a:ext uri="{FF2B5EF4-FFF2-40B4-BE49-F238E27FC236}">
                <a16:creationId xmlns:a16="http://schemas.microsoft.com/office/drawing/2014/main" id="{0EEA34B6-8556-8245-A4FE-555457EB949E}"/>
              </a:ext>
            </a:extLst>
          </p:cNvPr>
          <p:cNvSpPr>
            <a:spLocks noGrp="1"/>
          </p:cNvSpPr>
          <p:nvPr>
            <p:ph type="title"/>
          </p:nvPr>
        </p:nvSpPr>
        <p:spPr>
          <a:xfrm>
            <a:off x="620115" y="2012468"/>
            <a:ext cx="3115265" cy="2396359"/>
          </a:xfrm>
        </p:spPr>
        <p:txBody>
          <a:bodyPr anchor="b">
            <a:normAutofit/>
          </a:bodyPr>
          <a:lstStyle/>
          <a:p>
            <a:pPr algn="r"/>
            <a:r>
              <a:rPr lang="en-GB" sz="4000" dirty="0">
                <a:solidFill>
                  <a:srgbClr val="FFFFFF"/>
                </a:solidFill>
              </a:rPr>
              <a:t>Keywords:</a:t>
            </a:r>
            <a:br>
              <a:rPr lang="en-GB" sz="4000" dirty="0">
                <a:solidFill>
                  <a:srgbClr val="FFFFFF"/>
                </a:solidFill>
              </a:rPr>
            </a:br>
            <a:r>
              <a:rPr lang="en-GB" sz="4000" dirty="0">
                <a:solidFill>
                  <a:srgbClr val="FFFFFF"/>
                </a:solidFill>
              </a:rPr>
              <a:t> add these to your glossary</a:t>
            </a:r>
          </a:p>
        </p:txBody>
      </p:sp>
    </p:spTree>
    <p:extLst>
      <p:ext uri="{BB962C8B-B14F-4D97-AF65-F5344CB8AC3E}">
        <p14:creationId xmlns:p14="http://schemas.microsoft.com/office/powerpoint/2010/main" val="1198670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5E356-91BE-F642-A938-48D3E10607B3}"/>
              </a:ext>
            </a:extLst>
          </p:cNvPr>
          <p:cNvSpPr>
            <a:spLocks noGrp="1"/>
          </p:cNvSpPr>
          <p:nvPr>
            <p:ph type="title"/>
          </p:nvPr>
        </p:nvSpPr>
        <p:spPr>
          <a:xfrm>
            <a:off x="1137359" y="2697198"/>
            <a:ext cx="2928551" cy="1334529"/>
          </a:xfrm>
        </p:spPr>
        <p:txBody>
          <a:bodyPr anchor="ctr">
            <a:normAutofit/>
          </a:bodyPr>
          <a:lstStyle/>
          <a:p>
            <a:pPr algn="ctr"/>
            <a:r>
              <a:rPr lang="en-GB" sz="8000" dirty="0"/>
              <a:t>Recap</a:t>
            </a:r>
          </a:p>
        </p:txBody>
      </p:sp>
      <p:sp>
        <p:nvSpPr>
          <p:cNvPr id="10" name="Freeform: Shape 9">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A997B50-2F3A-C947-B016-A1F8532ED4BC}"/>
              </a:ext>
            </a:extLst>
          </p:cNvPr>
          <p:cNvSpPr>
            <a:spLocks noGrp="1"/>
          </p:cNvSpPr>
          <p:nvPr>
            <p:ph idx="1"/>
          </p:nvPr>
        </p:nvSpPr>
        <p:spPr>
          <a:xfrm>
            <a:off x="5458986" y="3992515"/>
            <a:ext cx="6313714" cy="1044146"/>
          </a:xfrm>
        </p:spPr>
        <p:txBody>
          <a:bodyPr lIns="90000" anchor="ctr">
            <a:noAutofit/>
          </a:bodyPr>
          <a:lstStyle/>
          <a:p>
            <a:pPr marL="0" indent="0" algn="ctr">
              <a:buNone/>
            </a:pPr>
            <a:endParaRPr lang="en-GB" sz="3600" b="1" dirty="0">
              <a:solidFill>
                <a:srgbClr val="FFFFFF"/>
              </a:solidFill>
            </a:endParaRPr>
          </a:p>
          <a:p>
            <a:pPr marL="0" indent="0" algn="ctr">
              <a:buNone/>
            </a:pPr>
            <a:r>
              <a:rPr lang="en-GB" sz="3600" b="1" dirty="0">
                <a:solidFill>
                  <a:srgbClr val="FFFFFF"/>
                </a:solidFill>
              </a:rPr>
              <a:t>What are these statements referring to?</a:t>
            </a:r>
          </a:p>
        </p:txBody>
      </p:sp>
      <p:sp>
        <p:nvSpPr>
          <p:cNvPr id="4" name="Rectangle 3">
            <a:extLst>
              <a:ext uri="{FF2B5EF4-FFF2-40B4-BE49-F238E27FC236}">
                <a16:creationId xmlns:a16="http://schemas.microsoft.com/office/drawing/2014/main" id="{5121C88D-2203-FC41-AEE1-5A6C17C5FB99}"/>
              </a:ext>
            </a:extLst>
          </p:cNvPr>
          <p:cNvSpPr/>
          <p:nvPr/>
        </p:nvSpPr>
        <p:spPr>
          <a:xfrm>
            <a:off x="5594913" y="779328"/>
            <a:ext cx="4107506" cy="120032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GB" sz="2400" i="1" dirty="0">
                <a:solidFill>
                  <a:schemeClr val="accent4"/>
                </a:solidFill>
              </a:rPr>
              <a:t>“The most disruptive Palestinian uprising during the British Mandate”</a:t>
            </a:r>
          </a:p>
        </p:txBody>
      </p:sp>
      <p:sp>
        <p:nvSpPr>
          <p:cNvPr id="5" name="Rectangle 4">
            <a:extLst>
              <a:ext uri="{FF2B5EF4-FFF2-40B4-BE49-F238E27FC236}">
                <a16:creationId xmlns:a16="http://schemas.microsoft.com/office/drawing/2014/main" id="{FE4D5101-42A0-8B49-B43E-C6A5B94E6DAB}"/>
              </a:ext>
            </a:extLst>
          </p:cNvPr>
          <p:cNvSpPr/>
          <p:nvPr/>
        </p:nvSpPr>
        <p:spPr>
          <a:xfrm>
            <a:off x="7970766" y="2356696"/>
            <a:ext cx="3669957"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GB" sz="2400" i="1" dirty="0">
                <a:solidFill>
                  <a:schemeClr val="accent3"/>
                </a:solidFill>
              </a:rPr>
              <a:t>“By the end, 10% of Palestinian men had been killed, wounded or exiled”</a:t>
            </a:r>
          </a:p>
        </p:txBody>
      </p:sp>
      <p:pic>
        <p:nvPicPr>
          <p:cNvPr id="9" name="Picture 8" descr="Graphical user interface, application, Word&#10;&#10;Description automatically generated">
            <a:extLst>
              <a:ext uri="{FF2B5EF4-FFF2-40B4-BE49-F238E27FC236}">
                <a16:creationId xmlns:a16="http://schemas.microsoft.com/office/drawing/2014/main" id="{543DA85E-61E7-F24E-816C-E214EE730976}"/>
              </a:ext>
            </a:extLst>
          </p:cNvPr>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a:off x="550644" y="627432"/>
            <a:ext cx="4248493" cy="5859186"/>
          </a:xfrm>
          <a:prstGeom prst="rect">
            <a:avLst/>
          </a:prstGeom>
        </p:spPr>
      </p:pic>
    </p:spTree>
    <p:extLst>
      <p:ext uri="{BB962C8B-B14F-4D97-AF65-F5344CB8AC3E}">
        <p14:creationId xmlns:p14="http://schemas.microsoft.com/office/powerpoint/2010/main" val="422162447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PPT" id="{928B64B4-EE8A-B24C-9EFB-80711E0726FE}" vid="{41CFEAAB-C0BE-ED4F-AA8F-D735C36EB6E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TotalTime>
  <Words>1928</Words>
  <Application>Microsoft Macintosh PowerPoint</Application>
  <PresentationFormat>Widescreen</PresentationFormat>
  <Paragraphs>135</Paragraphs>
  <Slides>24</Slides>
  <Notes>0</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Arial</vt:lpstr>
      <vt:lpstr>Calibri</vt:lpstr>
      <vt:lpstr>Calibri Light</vt:lpstr>
      <vt:lpstr>Century Gothic</vt:lpstr>
      <vt:lpstr>Office Theme</vt:lpstr>
      <vt:lpstr>1_Office Theme</vt:lpstr>
      <vt:lpstr>2_Office Theme</vt:lpstr>
      <vt:lpstr>What were the consequences of WW2 for Mandate Palestine?</vt:lpstr>
      <vt:lpstr>Learning objectives</vt:lpstr>
      <vt:lpstr>Starter activity</vt:lpstr>
      <vt:lpstr>World War Two</vt:lpstr>
      <vt:lpstr>Short clip on the consequences of WW2: </vt:lpstr>
      <vt:lpstr>Can you guess today’s keywords from these images?</vt:lpstr>
      <vt:lpstr>Keywords:  add these to your glossary</vt:lpstr>
      <vt:lpstr>Keywords:  add these to your glossary</vt:lpstr>
      <vt:lpstr>Recap</vt:lpstr>
      <vt:lpstr>The 1936-1939 Arab Revolt </vt:lpstr>
      <vt:lpstr>6a. If not partition, what should Britain do? Britain’s concerns in 1939</vt:lpstr>
      <vt:lpstr>6b. The White Paper of 1939</vt:lpstr>
      <vt:lpstr>6c. Fill in the blanks using these words:</vt:lpstr>
      <vt:lpstr>What do you know about the Holocaust?</vt:lpstr>
      <vt:lpstr>The Holocaust</vt:lpstr>
      <vt:lpstr>The persecution of Jews in Germany </vt:lpstr>
      <vt:lpstr>6d) Building on your timeline of antisemitism in Europe from Lesson 2, create a brief timeline of the persecution of Jews in Germany from 1933 to 1945</vt:lpstr>
      <vt:lpstr>Have you read Anne Frank’s diary?</vt:lpstr>
      <vt:lpstr>To learn more about the Holocaust you can visit the website of Yad Vashem, the World Holocaust Remembrance Center: yadvashem.org </vt:lpstr>
      <vt:lpstr>Meanwhile, in Mandate Palestine…</vt:lpstr>
      <vt:lpstr>The Jewish response</vt:lpstr>
      <vt:lpstr>Britain asks for help</vt:lpstr>
      <vt:lpstr>Plenary</vt:lpstr>
      <vt:lpstr>Homework Exam-style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Kelsted, Charlotte</dc:creator>
  <cp:lastModifiedBy>Kelsted, Charlotte</cp:lastModifiedBy>
  <cp:revision>418</cp:revision>
  <dcterms:created xsi:type="dcterms:W3CDTF">2021-09-07T09:13:20Z</dcterms:created>
  <dcterms:modified xsi:type="dcterms:W3CDTF">2021-09-13T15:34:24Z</dcterms:modified>
</cp:coreProperties>
</file>